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2"/>
  </p:notesMasterIdLst>
  <p:sldIdLst>
    <p:sldId id="256" r:id="rId2"/>
    <p:sldId id="257" r:id="rId3"/>
    <p:sldId id="258" r:id="rId4"/>
    <p:sldId id="259" r:id="rId5"/>
    <p:sldId id="293" r:id="rId6"/>
    <p:sldId id="294" r:id="rId7"/>
    <p:sldId id="299" r:id="rId8"/>
    <p:sldId id="287" r:id="rId9"/>
    <p:sldId id="289" r:id="rId10"/>
    <p:sldId id="292" r:id="rId11"/>
    <p:sldId id="302" r:id="rId12"/>
    <p:sldId id="288" r:id="rId13"/>
    <p:sldId id="290" r:id="rId14"/>
    <p:sldId id="291" r:id="rId15"/>
    <p:sldId id="295" r:id="rId16"/>
    <p:sldId id="262" r:id="rId17"/>
    <p:sldId id="261" r:id="rId18"/>
    <p:sldId id="263" r:id="rId19"/>
    <p:sldId id="264" r:id="rId20"/>
    <p:sldId id="297" r:id="rId21"/>
    <p:sldId id="265" r:id="rId22"/>
    <p:sldId id="286" r:id="rId23"/>
    <p:sldId id="296" r:id="rId24"/>
    <p:sldId id="283" r:id="rId25"/>
    <p:sldId id="267" r:id="rId26"/>
    <p:sldId id="268" r:id="rId27"/>
    <p:sldId id="285" r:id="rId28"/>
    <p:sldId id="301" r:id="rId29"/>
    <p:sldId id="300" r:id="rId30"/>
    <p:sldId id="298" r:id="rId31"/>
    <p:sldId id="269" r:id="rId32"/>
    <p:sldId id="270" r:id="rId33"/>
    <p:sldId id="271" r:id="rId34"/>
    <p:sldId id="284" r:id="rId35"/>
    <p:sldId id="272" r:id="rId36"/>
    <p:sldId id="273" r:id="rId37"/>
    <p:sldId id="274" r:id="rId38"/>
    <p:sldId id="275" r:id="rId39"/>
    <p:sldId id="276" r:id="rId40"/>
    <p:sldId id="277" r:id="rId41"/>
  </p:sldIdLst>
  <p:sldSz cx="9144000" cy="5143500" type="screen16x9"/>
  <p:notesSz cx="6858000" cy="9144000"/>
  <p:embeddedFontLst>
    <p:embeddedFont>
      <p:font typeface="DengXian" panose="02010600030101010101" pitchFamily="2" charset="-122"/>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5033A-CBCB-9132-01A1-1031D9B9E981}" v="684" dt="2022-11-22T23:53:51.286"/>
    <p1510:client id="{3ADA48E2-8861-5D47-9CD9-0B3820C93F34}" v="4095" dt="2022-11-23T00:50:23.095"/>
    <p1510:client id="{603B58A2-089A-4918-9DAF-F6ED4358F72A}" v="368" dt="2022-11-22T02:50:35.032"/>
    <p1510:client id="{8AA7083A-F166-7A30-E74E-31633D1DA821}" v="144" dt="2022-11-22T03:06:13.328"/>
    <p1510:client id="{BA7AF392-18FD-6600-E8FA-AB6911426601}" v="347" dt="2022-11-22T23:44:19.403"/>
    <p1510:client id="{BB56C92F-6DA8-4A79-995C-A007AEF95EC4}" v="93" dt="2022-11-22T03:02:11.705"/>
    <p1510:client id="{F50F1FEB-DC98-5E14-7754-A2562A1B216F}" v="506" dt="2022-11-22T23:58:26.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26617F-2901-8C4A-A054-22802C7088F1}"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US"/>
        </a:p>
      </dgm:t>
    </dgm:pt>
    <dgm:pt modelId="{BAA97671-41D2-F345-A33A-9901EEE53DC1}">
      <dgm:prSet phldrT="[Text]" custT="1"/>
      <dgm:spPr/>
      <dgm:t>
        <a:bodyPr/>
        <a:lstStyle/>
        <a:p>
          <a:pPr rtl="0"/>
          <a:r>
            <a:rPr lang="en-US" sz="1900"/>
            <a:t>EDA report</a:t>
          </a:r>
        </a:p>
      </dgm:t>
    </dgm:pt>
    <dgm:pt modelId="{C7F7F0FF-2406-B34B-AFC1-1B3EBD524B45}" type="parTrans" cxnId="{06D897AD-D45F-8C44-830A-DBD2923D2C6E}">
      <dgm:prSet/>
      <dgm:spPr/>
      <dgm:t>
        <a:bodyPr/>
        <a:lstStyle/>
        <a:p>
          <a:endParaRPr lang="en-US"/>
        </a:p>
      </dgm:t>
    </dgm:pt>
    <dgm:pt modelId="{643B5C28-6C54-1046-A083-8C5B0F453818}" type="sibTrans" cxnId="{06D897AD-D45F-8C44-830A-DBD2923D2C6E}">
      <dgm:prSet/>
      <dgm:spPr/>
      <dgm:t>
        <a:bodyPr/>
        <a:lstStyle/>
        <a:p>
          <a:endParaRPr lang="en-US"/>
        </a:p>
      </dgm:t>
    </dgm:pt>
    <dgm:pt modelId="{08D05B67-D3FC-A641-8E99-64F6ABF422CC}">
      <dgm:prSet phldrT="[Text]" custT="1"/>
      <dgm:spPr/>
      <dgm:t>
        <a:bodyPr/>
        <a:lstStyle/>
        <a:p>
          <a:pPr rtl="0"/>
          <a:r>
            <a:rPr lang="en-US" sz="1900">
              <a:latin typeface="Arial"/>
            </a:rPr>
            <a:t>Project</a:t>
          </a:r>
          <a:r>
            <a:rPr lang="en-US" sz="1900"/>
            <a:t> Overview</a:t>
          </a:r>
        </a:p>
      </dgm:t>
    </dgm:pt>
    <dgm:pt modelId="{9B65925A-A577-F344-B802-D42BBAF014C0}" type="parTrans" cxnId="{CC42DE86-CE85-484A-8B1C-4F58CC106650}">
      <dgm:prSet/>
      <dgm:spPr/>
      <dgm:t>
        <a:bodyPr/>
        <a:lstStyle/>
        <a:p>
          <a:endParaRPr lang="en-US"/>
        </a:p>
      </dgm:t>
    </dgm:pt>
    <dgm:pt modelId="{BCABFB5E-C226-5543-84B6-5B34506A5506}" type="sibTrans" cxnId="{CC42DE86-CE85-484A-8B1C-4F58CC106650}">
      <dgm:prSet/>
      <dgm:spPr/>
      <dgm:t>
        <a:bodyPr/>
        <a:lstStyle/>
        <a:p>
          <a:endParaRPr lang="en-US"/>
        </a:p>
      </dgm:t>
    </dgm:pt>
    <dgm:pt modelId="{BEFDEAD1-D5B2-2248-AE67-6AD4574585CB}">
      <dgm:prSet phldrT="[Text]"/>
      <dgm:spPr/>
      <dgm:t>
        <a:bodyPr/>
        <a:lstStyle/>
        <a:p>
          <a:pPr rtl="0"/>
          <a:r>
            <a:rPr lang="en-US" sz="1900"/>
            <a:t>Modeling</a:t>
          </a:r>
          <a:r>
            <a:rPr lang="en-US" sz="1900">
              <a:latin typeface="Arial"/>
            </a:rPr>
            <a:t> </a:t>
          </a:r>
        </a:p>
      </dgm:t>
    </dgm:pt>
    <dgm:pt modelId="{BE513E76-F3B3-EE4B-A0D0-CC8895351757}" type="parTrans" cxnId="{0A23683D-448E-5A49-B65B-05F05B3C1C99}">
      <dgm:prSet/>
      <dgm:spPr/>
      <dgm:t>
        <a:bodyPr/>
        <a:lstStyle/>
        <a:p>
          <a:endParaRPr lang="en-US"/>
        </a:p>
      </dgm:t>
    </dgm:pt>
    <dgm:pt modelId="{F9918D91-F51B-2240-892D-BADCC2892916}" type="sibTrans" cxnId="{0A23683D-448E-5A49-B65B-05F05B3C1C99}">
      <dgm:prSet/>
      <dgm:spPr/>
      <dgm:t>
        <a:bodyPr/>
        <a:lstStyle/>
        <a:p>
          <a:endParaRPr lang="en-US"/>
        </a:p>
      </dgm:t>
    </dgm:pt>
    <dgm:pt modelId="{750E66EC-B387-6248-959D-AFF0874F1626}">
      <dgm:prSet phldrT="[Text]" custT="1"/>
      <dgm:spPr/>
      <dgm:t>
        <a:bodyPr/>
        <a:lstStyle/>
        <a:p>
          <a:r>
            <a:rPr lang="en-US" sz="1500"/>
            <a:t>Conclusion and recommendation</a:t>
          </a:r>
        </a:p>
      </dgm:t>
    </dgm:pt>
    <dgm:pt modelId="{A86E80A1-C637-7146-9ED7-081BA66107C0}" type="parTrans" cxnId="{B6273202-8926-0642-818D-6C9D814E29D9}">
      <dgm:prSet/>
      <dgm:spPr/>
      <dgm:t>
        <a:bodyPr/>
        <a:lstStyle/>
        <a:p>
          <a:endParaRPr lang="en-US"/>
        </a:p>
      </dgm:t>
    </dgm:pt>
    <dgm:pt modelId="{AB5836EF-4D8A-4044-8046-9D5753CAA344}" type="sibTrans" cxnId="{B6273202-8926-0642-818D-6C9D814E29D9}">
      <dgm:prSet/>
      <dgm:spPr/>
      <dgm:t>
        <a:bodyPr/>
        <a:lstStyle/>
        <a:p>
          <a:endParaRPr lang="en-US"/>
        </a:p>
      </dgm:t>
    </dgm:pt>
    <dgm:pt modelId="{8110D057-C71A-C64D-A150-5C3C893EE41D}">
      <dgm:prSet phldrT="[Text]" custT="1"/>
      <dgm:spPr/>
      <dgm:t>
        <a:bodyPr/>
        <a:lstStyle/>
        <a:p>
          <a:pPr rtl="0"/>
          <a:r>
            <a:rPr lang="en-US" sz="1300">
              <a:latin typeface="Arial"/>
            </a:rPr>
            <a:t> </a:t>
          </a:r>
          <a:r>
            <a:rPr lang="en-US" sz="1200"/>
            <a:t>Decision Tree</a:t>
          </a:r>
        </a:p>
      </dgm:t>
    </dgm:pt>
    <dgm:pt modelId="{E9AEA380-C24F-C24A-B718-00384B1D7882}" type="parTrans" cxnId="{829B7CD1-1C8E-974B-AFF7-CF6E0AA39A5B}">
      <dgm:prSet/>
      <dgm:spPr/>
      <dgm:t>
        <a:bodyPr/>
        <a:lstStyle/>
        <a:p>
          <a:endParaRPr lang="en-US"/>
        </a:p>
      </dgm:t>
    </dgm:pt>
    <dgm:pt modelId="{A8F305F6-67D4-D344-8091-4AA2B7E1F1A2}" type="sibTrans" cxnId="{829B7CD1-1C8E-974B-AFF7-CF6E0AA39A5B}">
      <dgm:prSet/>
      <dgm:spPr/>
      <dgm:t>
        <a:bodyPr/>
        <a:lstStyle/>
        <a:p>
          <a:endParaRPr lang="en-US"/>
        </a:p>
      </dgm:t>
    </dgm:pt>
    <dgm:pt modelId="{EE8391B6-F5B8-444C-9AA1-85B4A672AC2F}">
      <dgm:prSet phldrT="[Text]" custT="1"/>
      <dgm:spPr/>
      <dgm:t>
        <a:bodyPr/>
        <a:lstStyle/>
        <a:p>
          <a:pPr rtl="0"/>
          <a:r>
            <a:rPr lang="en-US" sz="1300">
              <a:solidFill>
                <a:schemeClr val="dk1"/>
              </a:solidFill>
              <a:latin typeface="Arial"/>
            </a:rPr>
            <a:t> </a:t>
          </a:r>
          <a:r>
            <a:rPr lang="en-US" sz="1200">
              <a:solidFill>
                <a:schemeClr val="dk1"/>
              </a:solidFill>
            </a:rPr>
            <a:t>Logistic regression</a:t>
          </a:r>
          <a:endParaRPr lang="en-US" sz="1200"/>
        </a:p>
      </dgm:t>
    </dgm:pt>
    <dgm:pt modelId="{69D1DFE8-ACDE-5C42-9CFC-68DAE411D724}" type="parTrans" cxnId="{4C5A57D4-F512-1A4B-9ACA-A4BDC5148490}">
      <dgm:prSet/>
      <dgm:spPr/>
      <dgm:t>
        <a:bodyPr/>
        <a:lstStyle/>
        <a:p>
          <a:endParaRPr lang="en-US"/>
        </a:p>
      </dgm:t>
    </dgm:pt>
    <dgm:pt modelId="{898C5C27-90E6-7E4F-954E-5B0D7D52B03E}" type="sibTrans" cxnId="{4C5A57D4-F512-1A4B-9ACA-A4BDC5148490}">
      <dgm:prSet/>
      <dgm:spPr/>
      <dgm:t>
        <a:bodyPr/>
        <a:lstStyle/>
        <a:p>
          <a:endParaRPr lang="en-US"/>
        </a:p>
      </dgm:t>
    </dgm:pt>
    <dgm:pt modelId="{87C6DF89-2A9E-0F4C-A637-50D53AF44198}">
      <dgm:prSet custT="1"/>
      <dgm:spPr/>
      <dgm:t>
        <a:bodyPr/>
        <a:lstStyle/>
        <a:p>
          <a:r>
            <a:rPr lang="en-US" sz="1200"/>
            <a:t>Univariant</a:t>
          </a:r>
        </a:p>
      </dgm:t>
    </dgm:pt>
    <dgm:pt modelId="{14EDBBF3-4571-B14C-95E1-0710537B17B6}" type="parTrans" cxnId="{FC256F67-97E1-5B4C-B5CB-83B5F16A42F5}">
      <dgm:prSet/>
      <dgm:spPr/>
      <dgm:t>
        <a:bodyPr/>
        <a:lstStyle/>
        <a:p>
          <a:endParaRPr lang="en-US"/>
        </a:p>
      </dgm:t>
    </dgm:pt>
    <dgm:pt modelId="{1274C868-34E8-984B-BCA2-098A976BA7D7}" type="sibTrans" cxnId="{FC256F67-97E1-5B4C-B5CB-83B5F16A42F5}">
      <dgm:prSet/>
      <dgm:spPr/>
      <dgm:t>
        <a:bodyPr/>
        <a:lstStyle/>
        <a:p>
          <a:endParaRPr lang="en-US"/>
        </a:p>
      </dgm:t>
    </dgm:pt>
    <dgm:pt modelId="{B680DB9A-BBEB-B746-BD3D-81E462BB3C82}">
      <dgm:prSet/>
      <dgm:spPr/>
      <dgm:t>
        <a:bodyPr/>
        <a:lstStyle/>
        <a:p>
          <a:endParaRPr lang="en-US" sz="3600"/>
        </a:p>
      </dgm:t>
    </dgm:pt>
    <dgm:pt modelId="{60FF9AA0-0147-724C-B7FE-BDB5EEC837E8}" type="parTrans" cxnId="{BA13AF3F-92EA-264D-8F7F-F3C315AFCA38}">
      <dgm:prSet/>
      <dgm:spPr/>
      <dgm:t>
        <a:bodyPr/>
        <a:lstStyle/>
        <a:p>
          <a:endParaRPr lang="en-US"/>
        </a:p>
      </dgm:t>
    </dgm:pt>
    <dgm:pt modelId="{EBAA98B4-F095-534D-A858-EDD976E6FD52}" type="sibTrans" cxnId="{BA13AF3F-92EA-264D-8F7F-F3C315AFCA38}">
      <dgm:prSet/>
      <dgm:spPr/>
      <dgm:t>
        <a:bodyPr/>
        <a:lstStyle/>
        <a:p>
          <a:endParaRPr lang="en-US"/>
        </a:p>
      </dgm:t>
    </dgm:pt>
    <dgm:pt modelId="{A0E0F3DA-DFC9-0144-854D-0B550476FD6A}">
      <dgm:prSet custT="1"/>
      <dgm:spPr/>
      <dgm:t>
        <a:bodyPr/>
        <a:lstStyle/>
        <a:p>
          <a:r>
            <a:rPr lang="en-US" sz="1200"/>
            <a:t>Bivariant</a:t>
          </a:r>
        </a:p>
      </dgm:t>
    </dgm:pt>
    <dgm:pt modelId="{720ACB1C-10BF-9A42-8296-D28E8A043388}" type="parTrans" cxnId="{FBBC80E2-E566-F14E-AC0F-C73E7003DED8}">
      <dgm:prSet/>
      <dgm:spPr/>
      <dgm:t>
        <a:bodyPr/>
        <a:lstStyle/>
        <a:p>
          <a:endParaRPr lang="en-US"/>
        </a:p>
      </dgm:t>
    </dgm:pt>
    <dgm:pt modelId="{6A216D81-5773-FC40-B879-B695476603B1}" type="sibTrans" cxnId="{FBBC80E2-E566-F14E-AC0F-C73E7003DED8}">
      <dgm:prSet/>
      <dgm:spPr/>
      <dgm:t>
        <a:bodyPr/>
        <a:lstStyle/>
        <a:p>
          <a:endParaRPr lang="en-US"/>
        </a:p>
      </dgm:t>
    </dgm:pt>
    <dgm:pt modelId="{765A5DAB-E14E-2D4E-BED4-BCAC2C219AE4}">
      <dgm:prSet custT="1"/>
      <dgm:spPr/>
      <dgm:t>
        <a:bodyPr/>
        <a:lstStyle/>
        <a:p>
          <a:r>
            <a:rPr lang="en-US" sz="1200"/>
            <a:t>Chi - Square result</a:t>
          </a:r>
        </a:p>
      </dgm:t>
    </dgm:pt>
    <dgm:pt modelId="{D5CFC7BE-08B9-FC49-AA2C-DD974E9CD29F}" type="parTrans" cxnId="{D1BF99ED-121E-4044-BD25-CDC42E8A0573}">
      <dgm:prSet/>
      <dgm:spPr/>
    </dgm:pt>
    <dgm:pt modelId="{2270B3BC-FE6A-4C47-BD15-8004584FF1FD}" type="sibTrans" cxnId="{D1BF99ED-121E-4044-BD25-CDC42E8A0573}">
      <dgm:prSet/>
      <dgm:spPr/>
    </dgm:pt>
    <dgm:pt modelId="{2E1A1969-38C5-1040-9CD2-455B7A8C32F8}" type="pres">
      <dgm:prSet presAssocID="{F226617F-2901-8C4A-A054-22802C7088F1}" presName="rootnode" presStyleCnt="0">
        <dgm:presLayoutVars>
          <dgm:chMax/>
          <dgm:chPref/>
          <dgm:dir/>
          <dgm:animLvl val="lvl"/>
        </dgm:presLayoutVars>
      </dgm:prSet>
      <dgm:spPr/>
    </dgm:pt>
    <dgm:pt modelId="{50780A16-2FF7-0F4C-ABB3-0C7B8F5F3533}" type="pres">
      <dgm:prSet presAssocID="{08D05B67-D3FC-A641-8E99-64F6ABF422CC}" presName="composite" presStyleCnt="0"/>
      <dgm:spPr/>
    </dgm:pt>
    <dgm:pt modelId="{D6DE9B14-A601-784F-A78D-D9AC779D2DE3}" type="pres">
      <dgm:prSet presAssocID="{08D05B67-D3FC-A641-8E99-64F6ABF422CC}" presName="LShape" presStyleLbl="alignNode1" presStyleIdx="0" presStyleCnt="7"/>
      <dgm:spPr>
        <a:solidFill>
          <a:schemeClr val="accent3">
            <a:lumMod val="40000"/>
            <a:lumOff val="60000"/>
          </a:schemeClr>
        </a:solidFill>
        <a:ln>
          <a:solidFill>
            <a:schemeClr val="accent3">
              <a:lumMod val="40000"/>
              <a:lumOff val="60000"/>
            </a:schemeClr>
          </a:solidFill>
        </a:ln>
      </dgm:spPr>
    </dgm:pt>
    <dgm:pt modelId="{880A1B41-BFD8-EA4C-B2E2-5704C0218D3B}" type="pres">
      <dgm:prSet presAssocID="{08D05B67-D3FC-A641-8E99-64F6ABF422CC}" presName="ParentText" presStyleLbl="revTx" presStyleIdx="0" presStyleCnt="4">
        <dgm:presLayoutVars>
          <dgm:chMax val="0"/>
          <dgm:chPref val="0"/>
          <dgm:bulletEnabled val="1"/>
        </dgm:presLayoutVars>
      </dgm:prSet>
      <dgm:spPr/>
    </dgm:pt>
    <dgm:pt modelId="{46226B53-F675-5147-9628-84D2EC9FC287}" type="pres">
      <dgm:prSet presAssocID="{08D05B67-D3FC-A641-8E99-64F6ABF422CC}" presName="Triangle" presStyleLbl="alignNode1" presStyleIdx="1" presStyleCnt="7"/>
      <dgm:spPr>
        <a:solidFill>
          <a:schemeClr val="accent3">
            <a:lumMod val="40000"/>
            <a:lumOff val="60000"/>
          </a:schemeClr>
        </a:solidFill>
        <a:ln>
          <a:solidFill>
            <a:schemeClr val="accent3">
              <a:lumMod val="40000"/>
              <a:lumOff val="60000"/>
            </a:schemeClr>
          </a:solidFill>
        </a:ln>
      </dgm:spPr>
    </dgm:pt>
    <dgm:pt modelId="{17FE3A30-59C3-F846-A408-34622FCAA1D1}" type="pres">
      <dgm:prSet presAssocID="{BCABFB5E-C226-5543-84B6-5B34506A5506}" presName="sibTrans" presStyleCnt="0"/>
      <dgm:spPr/>
    </dgm:pt>
    <dgm:pt modelId="{0A3FC375-DC9A-FD4C-B5AD-D26DB867110F}" type="pres">
      <dgm:prSet presAssocID="{BCABFB5E-C226-5543-84B6-5B34506A5506}" presName="space" presStyleCnt="0"/>
      <dgm:spPr/>
    </dgm:pt>
    <dgm:pt modelId="{97DCC5FF-640A-DB4E-889C-5383085268E1}" type="pres">
      <dgm:prSet presAssocID="{BAA97671-41D2-F345-A33A-9901EEE53DC1}" presName="composite" presStyleCnt="0"/>
      <dgm:spPr/>
    </dgm:pt>
    <dgm:pt modelId="{8D26DABE-68E5-0546-B738-779CF8A8563B}" type="pres">
      <dgm:prSet presAssocID="{BAA97671-41D2-F345-A33A-9901EEE53DC1}" presName="LShape" presStyleLbl="alignNode1" presStyleIdx="2" presStyleCnt="7"/>
      <dgm:spPr>
        <a:solidFill>
          <a:schemeClr val="accent3">
            <a:lumMod val="40000"/>
            <a:lumOff val="60000"/>
          </a:schemeClr>
        </a:solidFill>
        <a:ln>
          <a:solidFill>
            <a:schemeClr val="accent3">
              <a:lumMod val="40000"/>
              <a:lumOff val="60000"/>
            </a:schemeClr>
          </a:solidFill>
        </a:ln>
      </dgm:spPr>
    </dgm:pt>
    <dgm:pt modelId="{09BF35FA-DE12-2441-BEDB-F9CDF7BAF79F}" type="pres">
      <dgm:prSet presAssocID="{BAA97671-41D2-F345-A33A-9901EEE53DC1}" presName="ParentText" presStyleLbl="revTx" presStyleIdx="1" presStyleCnt="4">
        <dgm:presLayoutVars>
          <dgm:chMax val="0"/>
          <dgm:chPref val="0"/>
          <dgm:bulletEnabled val="1"/>
        </dgm:presLayoutVars>
      </dgm:prSet>
      <dgm:spPr/>
    </dgm:pt>
    <dgm:pt modelId="{573DA1E7-9C22-8947-864C-25C0276A6DCB}" type="pres">
      <dgm:prSet presAssocID="{BAA97671-41D2-F345-A33A-9901EEE53DC1}" presName="Triangle" presStyleLbl="alignNode1" presStyleIdx="3" presStyleCnt="7"/>
      <dgm:spPr>
        <a:solidFill>
          <a:schemeClr val="accent3">
            <a:lumMod val="40000"/>
            <a:lumOff val="60000"/>
          </a:schemeClr>
        </a:solidFill>
        <a:ln>
          <a:solidFill>
            <a:schemeClr val="accent3">
              <a:lumMod val="40000"/>
              <a:lumOff val="60000"/>
            </a:schemeClr>
          </a:solidFill>
        </a:ln>
      </dgm:spPr>
    </dgm:pt>
    <dgm:pt modelId="{94C9EF51-E43E-F44F-9898-DBD657644784}" type="pres">
      <dgm:prSet presAssocID="{643B5C28-6C54-1046-A083-8C5B0F453818}" presName="sibTrans" presStyleCnt="0"/>
      <dgm:spPr/>
    </dgm:pt>
    <dgm:pt modelId="{8E3BD817-C24E-964C-979B-8D059818E4CE}" type="pres">
      <dgm:prSet presAssocID="{643B5C28-6C54-1046-A083-8C5B0F453818}" presName="space" presStyleCnt="0"/>
      <dgm:spPr/>
    </dgm:pt>
    <dgm:pt modelId="{C251C8FC-C06C-4344-ACB9-359C8BBBE167}" type="pres">
      <dgm:prSet presAssocID="{BEFDEAD1-D5B2-2248-AE67-6AD4574585CB}" presName="composite" presStyleCnt="0"/>
      <dgm:spPr/>
    </dgm:pt>
    <dgm:pt modelId="{47195291-9B84-2B41-8FEC-79BB2B3A0EBA}" type="pres">
      <dgm:prSet presAssocID="{BEFDEAD1-D5B2-2248-AE67-6AD4574585CB}" presName="LShape" presStyleLbl="alignNode1" presStyleIdx="4" presStyleCnt="7"/>
      <dgm:spPr>
        <a:solidFill>
          <a:schemeClr val="accent3">
            <a:lumMod val="40000"/>
            <a:lumOff val="60000"/>
          </a:schemeClr>
        </a:solidFill>
        <a:ln>
          <a:solidFill>
            <a:schemeClr val="accent3">
              <a:lumMod val="40000"/>
              <a:lumOff val="60000"/>
            </a:schemeClr>
          </a:solidFill>
        </a:ln>
      </dgm:spPr>
    </dgm:pt>
    <dgm:pt modelId="{B39CE997-15AB-9E46-991B-F1889CC16A8C}" type="pres">
      <dgm:prSet presAssocID="{BEFDEAD1-D5B2-2248-AE67-6AD4574585CB}" presName="ParentText" presStyleLbl="revTx" presStyleIdx="2" presStyleCnt="4">
        <dgm:presLayoutVars>
          <dgm:chMax val="0"/>
          <dgm:chPref val="0"/>
          <dgm:bulletEnabled val="1"/>
        </dgm:presLayoutVars>
      </dgm:prSet>
      <dgm:spPr/>
    </dgm:pt>
    <dgm:pt modelId="{451DE90C-5101-9C46-907D-590D62B018F6}" type="pres">
      <dgm:prSet presAssocID="{BEFDEAD1-D5B2-2248-AE67-6AD4574585CB}" presName="Triangle" presStyleLbl="alignNode1" presStyleIdx="5" presStyleCnt="7"/>
      <dgm:spPr>
        <a:solidFill>
          <a:schemeClr val="accent3">
            <a:lumMod val="40000"/>
            <a:lumOff val="60000"/>
          </a:schemeClr>
        </a:solidFill>
        <a:ln>
          <a:solidFill>
            <a:schemeClr val="accent3">
              <a:lumMod val="40000"/>
              <a:lumOff val="60000"/>
            </a:schemeClr>
          </a:solidFill>
        </a:ln>
      </dgm:spPr>
    </dgm:pt>
    <dgm:pt modelId="{C2EDE9E4-3B7A-BE47-BD2B-F449DF317174}" type="pres">
      <dgm:prSet presAssocID="{F9918D91-F51B-2240-892D-BADCC2892916}" presName="sibTrans" presStyleCnt="0"/>
      <dgm:spPr/>
    </dgm:pt>
    <dgm:pt modelId="{27B605CE-BBC8-2C4A-87EF-9BEB74B4A719}" type="pres">
      <dgm:prSet presAssocID="{F9918D91-F51B-2240-892D-BADCC2892916}" presName="space" presStyleCnt="0"/>
      <dgm:spPr/>
    </dgm:pt>
    <dgm:pt modelId="{9525A3C0-3D2A-E24B-8690-9111C304FFFE}" type="pres">
      <dgm:prSet presAssocID="{750E66EC-B387-6248-959D-AFF0874F1626}" presName="composite" presStyleCnt="0"/>
      <dgm:spPr/>
    </dgm:pt>
    <dgm:pt modelId="{7B242763-B46F-FA46-80DB-72214BFCB367}" type="pres">
      <dgm:prSet presAssocID="{750E66EC-B387-6248-959D-AFF0874F1626}" presName="LShape" presStyleLbl="alignNode1" presStyleIdx="6" presStyleCnt="7"/>
      <dgm:spPr>
        <a:solidFill>
          <a:schemeClr val="accent3">
            <a:lumMod val="40000"/>
            <a:lumOff val="60000"/>
          </a:schemeClr>
        </a:solidFill>
        <a:ln>
          <a:solidFill>
            <a:schemeClr val="accent3">
              <a:lumMod val="40000"/>
              <a:lumOff val="60000"/>
            </a:schemeClr>
          </a:solidFill>
        </a:ln>
      </dgm:spPr>
    </dgm:pt>
    <dgm:pt modelId="{86B121E5-46CF-E548-9B99-4D955AFD1B93}" type="pres">
      <dgm:prSet presAssocID="{750E66EC-B387-6248-959D-AFF0874F1626}" presName="ParentText" presStyleLbl="revTx" presStyleIdx="3" presStyleCnt="4">
        <dgm:presLayoutVars>
          <dgm:chMax val="0"/>
          <dgm:chPref val="0"/>
          <dgm:bulletEnabled val="1"/>
        </dgm:presLayoutVars>
      </dgm:prSet>
      <dgm:spPr/>
    </dgm:pt>
  </dgm:ptLst>
  <dgm:cxnLst>
    <dgm:cxn modelId="{B6273202-8926-0642-818D-6C9D814E29D9}" srcId="{F226617F-2901-8C4A-A054-22802C7088F1}" destId="{750E66EC-B387-6248-959D-AFF0874F1626}" srcOrd="3" destOrd="0" parTransId="{A86E80A1-C637-7146-9ED7-081BA66107C0}" sibTransId="{AB5836EF-4D8A-4044-8046-9D5753CAA344}"/>
    <dgm:cxn modelId="{DF61E40D-CB04-F64B-8759-5F4C56BEB7B5}" type="presOf" srcId="{BAA97671-41D2-F345-A33A-9901EEE53DC1}" destId="{09BF35FA-DE12-2441-BEDB-F9CDF7BAF79F}" srcOrd="0" destOrd="0" presId="urn:microsoft.com/office/officeart/2009/3/layout/StepUpProcess"/>
    <dgm:cxn modelId="{5F902519-A97A-AC40-8F20-954A15A47D41}" type="presOf" srcId="{A0E0F3DA-DFC9-0144-854D-0B550476FD6A}" destId="{09BF35FA-DE12-2441-BEDB-F9CDF7BAF79F}" srcOrd="0" destOrd="2" presId="urn:microsoft.com/office/officeart/2009/3/layout/StepUpProcess"/>
    <dgm:cxn modelId="{52000836-F306-3C48-BD8F-8950DCEBFEC2}" type="presOf" srcId="{765A5DAB-E14E-2D4E-BED4-BCAC2C219AE4}" destId="{09BF35FA-DE12-2441-BEDB-F9CDF7BAF79F}" srcOrd="0" destOrd="3" presId="urn:microsoft.com/office/officeart/2009/3/layout/StepUpProcess"/>
    <dgm:cxn modelId="{0A23683D-448E-5A49-B65B-05F05B3C1C99}" srcId="{F226617F-2901-8C4A-A054-22802C7088F1}" destId="{BEFDEAD1-D5B2-2248-AE67-6AD4574585CB}" srcOrd="2" destOrd="0" parTransId="{BE513E76-F3B3-EE4B-A0D0-CC8895351757}" sibTransId="{F9918D91-F51B-2240-892D-BADCC2892916}"/>
    <dgm:cxn modelId="{BA13AF3F-92EA-264D-8F7F-F3C315AFCA38}" srcId="{BAA97671-41D2-F345-A33A-9901EEE53DC1}" destId="{B680DB9A-BBEB-B746-BD3D-81E462BB3C82}" srcOrd="3" destOrd="0" parTransId="{60FF9AA0-0147-724C-B7FE-BDB5EEC837E8}" sibTransId="{EBAA98B4-F095-534D-A858-EDD976E6FD52}"/>
    <dgm:cxn modelId="{FC256F67-97E1-5B4C-B5CB-83B5F16A42F5}" srcId="{BAA97671-41D2-F345-A33A-9901EEE53DC1}" destId="{87C6DF89-2A9E-0F4C-A637-50D53AF44198}" srcOrd="0" destOrd="0" parTransId="{14EDBBF3-4571-B14C-95E1-0710537B17B6}" sibTransId="{1274C868-34E8-984B-BCA2-098A976BA7D7}"/>
    <dgm:cxn modelId="{533E476A-4745-CA4E-94B8-8ED257BE839C}" type="presOf" srcId="{08D05B67-D3FC-A641-8E99-64F6ABF422CC}" destId="{880A1B41-BFD8-EA4C-B2E2-5704C0218D3B}" srcOrd="0" destOrd="0" presId="urn:microsoft.com/office/officeart/2009/3/layout/StepUpProcess"/>
    <dgm:cxn modelId="{0E59AE75-65DA-D743-932B-7E0E3BF73E2F}" type="presOf" srcId="{87C6DF89-2A9E-0F4C-A637-50D53AF44198}" destId="{09BF35FA-DE12-2441-BEDB-F9CDF7BAF79F}" srcOrd="0" destOrd="1" presId="urn:microsoft.com/office/officeart/2009/3/layout/StepUpProcess"/>
    <dgm:cxn modelId="{CC42DE86-CE85-484A-8B1C-4F58CC106650}" srcId="{F226617F-2901-8C4A-A054-22802C7088F1}" destId="{08D05B67-D3FC-A641-8E99-64F6ABF422CC}" srcOrd="0" destOrd="0" parTransId="{9B65925A-A577-F344-B802-D42BBAF014C0}" sibTransId="{BCABFB5E-C226-5543-84B6-5B34506A5506}"/>
    <dgm:cxn modelId="{06D897AD-D45F-8C44-830A-DBD2923D2C6E}" srcId="{F226617F-2901-8C4A-A054-22802C7088F1}" destId="{BAA97671-41D2-F345-A33A-9901EEE53DC1}" srcOrd="1" destOrd="0" parTransId="{C7F7F0FF-2406-B34B-AFC1-1B3EBD524B45}" sibTransId="{643B5C28-6C54-1046-A083-8C5B0F453818}"/>
    <dgm:cxn modelId="{4E3400C3-6D1F-0E4B-846D-011D9D4D1518}" type="presOf" srcId="{8110D057-C71A-C64D-A150-5C3C893EE41D}" destId="{B39CE997-15AB-9E46-991B-F1889CC16A8C}" srcOrd="0" destOrd="1" presId="urn:microsoft.com/office/officeart/2009/3/layout/StepUpProcess"/>
    <dgm:cxn modelId="{C4DF8BC5-3191-4F44-BAB2-1EA570F0E286}" type="presOf" srcId="{B680DB9A-BBEB-B746-BD3D-81E462BB3C82}" destId="{09BF35FA-DE12-2441-BEDB-F9CDF7BAF79F}" srcOrd="0" destOrd="4" presId="urn:microsoft.com/office/officeart/2009/3/layout/StepUpProcess"/>
    <dgm:cxn modelId="{829B7CD1-1C8E-974B-AFF7-CF6E0AA39A5B}" srcId="{BEFDEAD1-D5B2-2248-AE67-6AD4574585CB}" destId="{8110D057-C71A-C64D-A150-5C3C893EE41D}" srcOrd="0" destOrd="0" parTransId="{E9AEA380-C24F-C24A-B718-00384B1D7882}" sibTransId="{A8F305F6-67D4-D344-8091-4AA2B7E1F1A2}"/>
    <dgm:cxn modelId="{4C5A57D4-F512-1A4B-9ACA-A4BDC5148490}" srcId="{BEFDEAD1-D5B2-2248-AE67-6AD4574585CB}" destId="{EE8391B6-F5B8-444C-9AA1-85B4A672AC2F}" srcOrd="1" destOrd="0" parTransId="{69D1DFE8-ACDE-5C42-9CFC-68DAE411D724}" sibTransId="{898C5C27-90E6-7E4F-954E-5B0D7D52B03E}"/>
    <dgm:cxn modelId="{2AD01EDD-600A-B04B-8D78-F9DB0C31128B}" type="presOf" srcId="{BEFDEAD1-D5B2-2248-AE67-6AD4574585CB}" destId="{B39CE997-15AB-9E46-991B-F1889CC16A8C}" srcOrd="0" destOrd="0" presId="urn:microsoft.com/office/officeart/2009/3/layout/StepUpProcess"/>
    <dgm:cxn modelId="{FBBC80E2-E566-F14E-AC0F-C73E7003DED8}" srcId="{BAA97671-41D2-F345-A33A-9901EEE53DC1}" destId="{A0E0F3DA-DFC9-0144-854D-0B550476FD6A}" srcOrd="1" destOrd="0" parTransId="{720ACB1C-10BF-9A42-8296-D28E8A043388}" sibTransId="{6A216D81-5773-FC40-B879-B695476603B1}"/>
    <dgm:cxn modelId="{58E3E6E6-6DE7-3C47-AB7E-D46D0A564A29}" type="presOf" srcId="{F226617F-2901-8C4A-A054-22802C7088F1}" destId="{2E1A1969-38C5-1040-9CD2-455B7A8C32F8}" srcOrd="0" destOrd="0" presId="urn:microsoft.com/office/officeart/2009/3/layout/StepUpProcess"/>
    <dgm:cxn modelId="{D1BF99ED-121E-4044-BD25-CDC42E8A0573}" srcId="{BAA97671-41D2-F345-A33A-9901EEE53DC1}" destId="{765A5DAB-E14E-2D4E-BED4-BCAC2C219AE4}" srcOrd="2" destOrd="0" parTransId="{D5CFC7BE-08B9-FC49-AA2C-DD974E9CD29F}" sibTransId="{2270B3BC-FE6A-4C47-BD15-8004584FF1FD}"/>
    <dgm:cxn modelId="{C7390FF4-5A33-C743-AE3F-005F38A9C750}" type="presOf" srcId="{750E66EC-B387-6248-959D-AFF0874F1626}" destId="{86B121E5-46CF-E548-9B99-4D955AFD1B93}" srcOrd="0" destOrd="0" presId="urn:microsoft.com/office/officeart/2009/3/layout/StepUpProcess"/>
    <dgm:cxn modelId="{A4A1A3FA-2262-FB44-A008-EBFD47201B0E}" type="presOf" srcId="{EE8391B6-F5B8-444C-9AA1-85B4A672AC2F}" destId="{B39CE997-15AB-9E46-991B-F1889CC16A8C}" srcOrd="0" destOrd="2" presId="urn:microsoft.com/office/officeart/2009/3/layout/StepUpProcess"/>
    <dgm:cxn modelId="{FB9D2AFF-4FDF-FE44-BA69-28F783883511}" type="presParOf" srcId="{2E1A1969-38C5-1040-9CD2-455B7A8C32F8}" destId="{50780A16-2FF7-0F4C-ABB3-0C7B8F5F3533}" srcOrd="0" destOrd="0" presId="urn:microsoft.com/office/officeart/2009/3/layout/StepUpProcess"/>
    <dgm:cxn modelId="{8FF3ABC6-93D2-BD43-8883-8952B0B7186A}" type="presParOf" srcId="{50780A16-2FF7-0F4C-ABB3-0C7B8F5F3533}" destId="{D6DE9B14-A601-784F-A78D-D9AC779D2DE3}" srcOrd="0" destOrd="0" presId="urn:microsoft.com/office/officeart/2009/3/layout/StepUpProcess"/>
    <dgm:cxn modelId="{7A238957-629A-4745-AC52-8FDC52AA697E}" type="presParOf" srcId="{50780A16-2FF7-0F4C-ABB3-0C7B8F5F3533}" destId="{880A1B41-BFD8-EA4C-B2E2-5704C0218D3B}" srcOrd="1" destOrd="0" presId="urn:microsoft.com/office/officeart/2009/3/layout/StepUpProcess"/>
    <dgm:cxn modelId="{93D375DB-76AD-7341-A570-70A5A8DDDCB1}" type="presParOf" srcId="{50780A16-2FF7-0F4C-ABB3-0C7B8F5F3533}" destId="{46226B53-F675-5147-9628-84D2EC9FC287}" srcOrd="2" destOrd="0" presId="urn:microsoft.com/office/officeart/2009/3/layout/StepUpProcess"/>
    <dgm:cxn modelId="{B62FD545-E1A5-3B42-ACB7-E180C5CC4039}" type="presParOf" srcId="{2E1A1969-38C5-1040-9CD2-455B7A8C32F8}" destId="{17FE3A30-59C3-F846-A408-34622FCAA1D1}" srcOrd="1" destOrd="0" presId="urn:microsoft.com/office/officeart/2009/3/layout/StepUpProcess"/>
    <dgm:cxn modelId="{61319E3E-CCA1-C84B-AC8C-B26E3132BC77}" type="presParOf" srcId="{17FE3A30-59C3-F846-A408-34622FCAA1D1}" destId="{0A3FC375-DC9A-FD4C-B5AD-D26DB867110F}" srcOrd="0" destOrd="0" presId="urn:microsoft.com/office/officeart/2009/3/layout/StepUpProcess"/>
    <dgm:cxn modelId="{2E79137A-1607-2A4B-82C8-D94C4643F7D0}" type="presParOf" srcId="{2E1A1969-38C5-1040-9CD2-455B7A8C32F8}" destId="{97DCC5FF-640A-DB4E-889C-5383085268E1}" srcOrd="2" destOrd="0" presId="urn:microsoft.com/office/officeart/2009/3/layout/StepUpProcess"/>
    <dgm:cxn modelId="{4E8F63A1-E14C-EC4D-8DD1-CCBE83D0AC4F}" type="presParOf" srcId="{97DCC5FF-640A-DB4E-889C-5383085268E1}" destId="{8D26DABE-68E5-0546-B738-779CF8A8563B}" srcOrd="0" destOrd="0" presId="urn:microsoft.com/office/officeart/2009/3/layout/StepUpProcess"/>
    <dgm:cxn modelId="{153371DC-6321-2840-9F85-E9A5F186E88C}" type="presParOf" srcId="{97DCC5FF-640A-DB4E-889C-5383085268E1}" destId="{09BF35FA-DE12-2441-BEDB-F9CDF7BAF79F}" srcOrd="1" destOrd="0" presId="urn:microsoft.com/office/officeart/2009/3/layout/StepUpProcess"/>
    <dgm:cxn modelId="{BA23FDDD-CE24-9B46-BADA-4FF9906C08C7}" type="presParOf" srcId="{97DCC5FF-640A-DB4E-889C-5383085268E1}" destId="{573DA1E7-9C22-8947-864C-25C0276A6DCB}" srcOrd="2" destOrd="0" presId="urn:microsoft.com/office/officeart/2009/3/layout/StepUpProcess"/>
    <dgm:cxn modelId="{4A13A5FB-A5BA-AE4B-BA97-6C4D40582490}" type="presParOf" srcId="{2E1A1969-38C5-1040-9CD2-455B7A8C32F8}" destId="{94C9EF51-E43E-F44F-9898-DBD657644784}" srcOrd="3" destOrd="0" presId="urn:microsoft.com/office/officeart/2009/3/layout/StepUpProcess"/>
    <dgm:cxn modelId="{F80F2669-05F4-9645-889A-2B83E05F96AB}" type="presParOf" srcId="{94C9EF51-E43E-F44F-9898-DBD657644784}" destId="{8E3BD817-C24E-964C-979B-8D059818E4CE}" srcOrd="0" destOrd="0" presId="urn:microsoft.com/office/officeart/2009/3/layout/StepUpProcess"/>
    <dgm:cxn modelId="{20CC4E85-7033-2D43-ADF5-CFDE7E641A6A}" type="presParOf" srcId="{2E1A1969-38C5-1040-9CD2-455B7A8C32F8}" destId="{C251C8FC-C06C-4344-ACB9-359C8BBBE167}" srcOrd="4" destOrd="0" presId="urn:microsoft.com/office/officeart/2009/3/layout/StepUpProcess"/>
    <dgm:cxn modelId="{6DB032C5-4740-CC4F-B9A3-7AA8E56C1597}" type="presParOf" srcId="{C251C8FC-C06C-4344-ACB9-359C8BBBE167}" destId="{47195291-9B84-2B41-8FEC-79BB2B3A0EBA}" srcOrd="0" destOrd="0" presId="urn:microsoft.com/office/officeart/2009/3/layout/StepUpProcess"/>
    <dgm:cxn modelId="{E55973D5-CBC6-B841-B895-B1D671D33A2E}" type="presParOf" srcId="{C251C8FC-C06C-4344-ACB9-359C8BBBE167}" destId="{B39CE997-15AB-9E46-991B-F1889CC16A8C}" srcOrd="1" destOrd="0" presId="urn:microsoft.com/office/officeart/2009/3/layout/StepUpProcess"/>
    <dgm:cxn modelId="{8B083975-FD42-9E4D-ACE1-2CD2D2778D60}" type="presParOf" srcId="{C251C8FC-C06C-4344-ACB9-359C8BBBE167}" destId="{451DE90C-5101-9C46-907D-590D62B018F6}" srcOrd="2" destOrd="0" presId="urn:microsoft.com/office/officeart/2009/3/layout/StepUpProcess"/>
    <dgm:cxn modelId="{36234A99-D446-8E49-A836-70DA583BA818}" type="presParOf" srcId="{2E1A1969-38C5-1040-9CD2-455B7A8C32F8}" destId="{C2EDE9E4-3B7A-BE47-BD2B-F449DF317174}" srcOrd="5" destOrd="0" presId="urn:microsoft.com/office/officeart/2009/3/layout/StepUpProcess"/>
    <dgm:cxn modelId="{1BF47550-F146-CB4F-8C38-FBED120A9831}" type="presParOf" srcId="{C2EDE9E4-3B7A-BE47-BD2B-F449DF317174}" destId="{27B605CE-BBC8-2C4A-87EF-9BEB74B4A719}" srcOrd="0" destOrd="0" presId="urn:microsoft.com/office/officeart/2009/3/layout/StepUpProcess"/>
    <dgm:cxn modelId="{FBCF5FAF-08A4-4F42-9697-135F5996FE35}" type="presParOf" srcId="{2E1A1969-38C5-1040-9CD2-455B7A8C32F8}" destId="{9525A3C0-3D2A-E24B-8690-9111C304FFFE}" srcOrd="6" destOrd="0" presId="urn:microsoft.com/office/officeart/2009/3/layout/StepUpProcess"/>
    <dgm:cxn modelId="{7010BF1C-5226-2446-8549-BE7798369783}" type="presParOf" srcId="{9525A3C0-3D2A-E24B-8690-9111C304FFFE}" destId="{7B242763-B46F-FA46-80DB-72214BFCB367}" srcOrd="0" destOrd="0" presId="urn:microsoft.com/office/officeart/2009/3/layout/StepUpProcess"/>
    <dgm:cxn modelId="{6402AA96-F4DD-C747-A67D-88DA8485F7E7}" type="presParOf" srcId="{9525A3C0-3D2A-E24B-8690-9111C304FFFE}" destId="{86B121E5-46CF-E548-9B99-4D955AFD1B9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1AAD8-2616-1A4F-B5FF-C291001649DE}"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54E6C80A-F495-684B-9705-B91E1E33EF3E}">
      <dgm:prSet phldrT="[Text]" custT="1"/>
      <dgm:spPr>
        <a:solidFill>
          <a:schemeClr val="accent2">
            <a:lumMod val="90000"/>
          </a:schemeClr>
        </a:solidFill>
      </dgm:spPr>
      <dgm:t>
        <a:bodyPr/>
        <a:lstStyle/>
        <a:p>
          <a:r>
            <a:rPr lang="en-US" sz="2500"/>
            <a:t>Decision Tree</a:t>
          </a:r>
        </a:p>
      </dgm:t>
    </dgm:pt>
    <dgm:pt modelId="{394DE3F3-63E8-0341-BB80-C00FDA0E8FF0}" type="parTrans" cxnId="{C8AC9A40-B3D8-864E-977E-F805BD9239F8}">
      <dgm:prSet/>
      <dgm:spPr/>
      <dgm:t>
        <a:bodyPr/>
        <a:lstStyle/>
        <a:p>
          <a:endParaRPr lang="en-US"/>
        </a:p>
      </dgm:t>
    </dgm:pt>
    <dgm:pt modelId="{DC8A815A-2575-134C-BBCA-646E40A03FA1}" type="sibTrans" cxnId="{C8AC9A40-B3D8-864E-977E-F805BD9239F8}">
      <dgm:prSet/>
      <dgm:spPr/>
      <dgm:t>
        <a:bodyPr/>
        <a:lstStyle/>
        <a:p>
          <a:endParaRPr lang="en-US"/>
        </a:p>
      </dgm:t>
    </dgm:pt>
    <dgm:pt modelId="{959972D5-ED8F-2141-BAB7-05F2C7B277B6}">
      <dgm:prSet phldrT="[Text]" custT="1"/>
      <dgm:spPr/>
      <dgm:t>
        <a:bodyPr/>
        <a:lstStyle/>
        <a:p>
          <a:r>
            <a:rPr lang="en-US" sz="1500"/>
            <a:t>White</a:t>
          </a:r>
        </a:p>
      </dgm:t>
    </dgm:pt>
    <dgm:pt modelId="{287B8FD6-62D0-9046-B517-26E893F030C4}" type="parTrans" cxnId="{5661A7DC-96CA-A940-AEF5-552FDBE835FA}">
      <dgm:prSet/>
      <dgm:spPr/>
      <dgm:t>
        <a:bodyPr/>
        <a:lstStyle/>
        <a:p>
          <a:endParaRPr lang="en-US"/>
        </a:p>
      </dgm:t>
    </dgm:pt>
    <dgm:pt modelId="{FED088F0-C876-4843-B40C-BE0E4BB29F26}" type="sibTrans" cxnId="{5661A7DC-96CA-A940-AEF5-552FDBE835FA}">
      <dgm:prSet/>
      <dgm:spPr/>
      <dgm:t>
        <a:bodyPr/>
        <a:lstStyle/>
        <a:p>
          <a:endParaRPr lang="en-US"/>
        </a:p>
      </dgm:t>
    </dgm:pt>
    <dgm:pt modelId="{1C9C98CB-850F-BC41-AC4C-F430E27F2AD6}">
      <dgm:prSet phldrT="[Text]" custT="1"/>
      <dgm:spPr>
        <a:solidFill>
          <a:schemeClr val="accent2">
            <a:lumMod val="90000"/>
          </a:schemeClr>
        </a:solidFill>
      </dgm:spPr>
      <dgm:t>
        <a:bodyPr/>
        <a:lstStyle/>
        <a:p>
          <a:r>
            <a:rPr lang="en-US" sz="2500"/>
            <a:t>Logistic Regression</a:t>
          </a:r>
        </a:p>
      </dgm:t>
    </dgm:pt>
    <dgm:pt modelId="{B3566963-254B-1E4A-A3EF-4E8EEFB9C920}" type="parTrans" cxnId="{6FF5988E-498C-644E-BDD8-0E2774A37092}">
      <dgm:prSet/>
      <dgm:spPr/>
      <dgm:t>
        <a:bodyPr/>
        <a:lstStyle/>
        <a:p>
          <a:endParaRPr lang="en-US"/>
        </a:p>
      </dgm:t>
    </dgm:pt>
    <dgm:pt modelId="{FCA6DC0D-BADF-0B46-9A7F-6A123DE1806A}" type="sibTrans" cxnId="{6FF5988E-498C-644E-BDD8-0E2774A37092}">
      <dgm:prSet/>
      <dgm:spPr/>
      <dgm:t>
        <a:bodyPr/>
        <a:lstStyle/>
        <a:p>
          <a:endParaRPr lang="en-US"/>
        </a:p>
      </dgm:t>
    </dgm:pt>
    <dgm:pt modelId="{296F959B-C7F1-044F-8DF1-0D3DCEBF6349}">
      <dgm:prSet phldrT="[Text]" custT="1"/>
      <dgm:spPr/>
      <dgm:t>
        <a:bodyPr/>
        <a:lstStyle/>
        <a:p>
          <a:r>
            <a:rPr lang="en-US" sz="1500"/>
            <a:t>12 groups of people</a:t>
          </a:r>
        </a:p>
      </dgm:t>
    </dgm:pt>
    <dgm:pt modelId="{2A423F03-67AD-F84D-BD2F-6CA6060DCF67}" type="parTrans" cxnId="{71EFE655-8775-9348-9115-F8EAE050697D}">
      <dgm:prSet/>
      <dgm:spPr/>
      <dgm:t>
        <a:bodyPr/>
        <a:lstStyle/>
        <a:p>
          <a:endParaRPr lang="en-US"/>
        </a:p>
      </dgm:t>
    </dgm:pt>
    <dgm:pt modelId="{0EB7D178-F7B5-FE49-87ED-F6A449D67B61}" type="sibTrans" cxnId="{71EFE655-8775-9348-9115-F8EAE050697D}">
      <dgm:prSet/>
      <dgm:spPr/>
      <dgm:t>
        <a:bodyPr/>
        <a:lstStyle/>
        <a:p>
          <a:endParaRPr lang="en-US"/>
        </a:p>
      </dgm:t>
    </dgm:pt>
    <dgm:pt modelId="{AF8AC784-138F-2541-8809-DECD8E6182CA}">
      <dgm:prSet phldrT="[Text]" custT="1"/>
      <dgm:spPr/>
      <dgm:t>
        <a:bodyPr/>
        <a:lstStyle/>
        <a:p>
          <a:r>
            <a:rPr lang="en-US" sz="1500"/>
            <a:t>Non -  White</a:t>
          </a:r>
        </a:p>
      </dgm:t>
    </dgm:pt>
    <dgm:pt modelId="{E749C5A4-B566-F348-8969-7468874358B6}" type="parTrans" cxnId="{9050AAD8-BC79-4E47-BA24-F59F2554B0C1}">
      <dgm:prSet/>
      <dgm:spPr/>
      <dgm:t>
        <a:bodyPr/>
        <a:lstStyle/>
        <a:p>
          <a:endParaRPr lang="en-US"/>
        </a:p>
      </dgm:t>
    </dgm:pt>
    <dgm:pt modelId="{3B40B21D-5C30-F44C-AD4C-B7FD6605EB3D}" type="sibTrans" cxnId="{9050AAD8-BC79-4E47-BA24-F59F2554B0C1}">
      <dgm:prSet/>
      <dgm:spPr/>
      <dgm:t>
        <a:bodyPr/>
        <a:lstStyle/>
        <a:p>
          <a:endParaRPr lang="en-US"/>
        </a:p>
      </dgm:t>
    </dgm:pt>
    <dgm:pt modelId="{4689EABF-71B3-164A-93EF-372D95FC8F1E}" type="pres">
      <dgm:prSet presAssocID="{7221AAD8-2616-1A4F-B5FF-C291001649DE}" presName="linear" presStyleCnt="0">
        <dgm:presLayoutVars>
          <dgm:animLvl val="lvl"/>
          <dgm:resizeHandles val="exact"/>
        </dgm:presLayoutVars>
      </dgm:prSet>
      <dgm:spPr/>
    </dgm:pt>
    <dgm:pt modelId="{F7A73D34-E790-FD49-BF44-DC20A156A426}" type="pres">
      <dgm:prSet presAssocID="{54E6C80A-F495-684B-9705-B91E1E33EF3E}" presName="parentText" presStyleLbl="node1" presStyleIdx="0" presStyleCnt="2" custScaleX="74990" custScaleY="40541" custLinFactNeighborX="-12094" custLinFactNeighborY="-12038">
        <dgm:presLayoutVars>
          <dgm:chMax val="0"/>
          <dgm:bulletEnabled val="1"/>
        </dgm:presLayoutVars>
      </dgm:prSet>
      <dgm:spPr/>
    </dgm:pt>
    <dgm:pt modelId="{DCB853D9-039A-7B48-859F-6B12C56FBF30}" type="pres">
      <dgm:prSet presAssocID="{54E6C80A-F495-684B-9705-B91E1E33EF3E}" presName="childText" presStyleLbl="revTx" presStyleIdx="0" presStyleCnt="2" custLinFactNeighborX="17791" custLinFactNeighborY="-745">
        <dgm:presLayoutVars>
          <dgm:bulletEnabled val="1"/>
        </dgm:presLayoutVars>
      </dgm:prSet>
      <dgm:spPr/>
    </dgm:pt>
    <dgm:pt modelId="{31E6688B-F65A-9542-82EA-6584D8887B10}" type="pres">
      <dgm:prSet presAssocID="{1C9C98CB-850F-BC41-AC4C-F430E27F2AD6}" presName="parentText" presStyleLbl="node1" presStyleIdx="1" presStyleCnt="2" custScaleX="74990" custScaleY="40541" custLinFactNeighborX="-12268" custLinFactNeighborY="-11036">
        <dgm:presLayoutVars>
          <dgm:chMax val="0"/>
          <dgm:bulletEnabled val="1"/>
        </dgm:presLayoutVars>
      </dgm:prSet>
      <dgm:spPr/>
    </dgm:pt>
    <dgm:pt modelId="{6D8EBD9A-5624-204D-BB4F-4014BE5C3E28}" type="pres">
      <dgm:prSet presAssocID="{1C9C98CB-850F-BC41-AC4C-F430E27F2AD6}" presName="childText" presStyleLbl="revTx" presStyleIdx="1" presStyleCnt="2">
        <dgm:presLayoutVars>
          <dgm:bulletEnabled val="1"/>
        </dgm:presLayoutVars>
      </dgm:prSet>
      <dgm:spPr/>
    </dgm:pt>
  </dgm:ptLst>
  <dgm:cxnLst>
    <dgm:cxn modelId="{C8AC9A40-B3D8-864E-977E-F805BD9239F8}" srcId="{7221AAD8-2616-1A4F-B5FF-C291001649DE}" destId="{54E6C80A-F495-684B-9705-B91E1E33EF3E}" srcOrd="0" destOrd="0" parTransId="{394DE3F3-63E8-0341-BB80-C00FDA0E8FF0}" sibTransId="{DC8A815A-2575-134C-BBCA-646E40A03FA1}"/>
    <dgm:cxn modelId="{44BA104E-5129-E845-8E71-590A27CB0E1E}" type="presOf" srcId="{54E6C80A-F495-684B-9705-B91E1E33EF3E}" destId="{F7A73D34-E790-FD49-BF44-DC20A156A426}" srcOrd="0" destOrd="0" presId="urn:microsoft.com/office/officeart/2005/8/layout/vList2"/>
    <dgm:cxn modelId="{71EFE655-8775-9348-9115-F8EAE050697D}" srcId="{1C9C98CB-850F-BC41-AC4C-F430E27F2AD6}" destId="{296F959B-C7F1-044F-8DF1-0D3DCEBF6349}" srcOrd="0" destOrd="0" parTransId="{2A423F03-67AD-F84D-BD2F-6CA6060DCF67}" sibTransId="{0EB7D178-F7B5-FE49-87ED-F6A449D67B61}"/>
    <dgm:cxn modelId="{82F7A856-5138-3D44-9D56-64845006D698}" type="presOf" srcId="{1C9C98CB-850F-BC41-AC4C-F430E27F2AD6}" destId="{31E6688B-F65A-9542-82EA-6584D8887B10}" srcOrd="0" destOrd="0" presId="urn:microsoft.com/office/officeart/2005/8/layout/vList2"/>
    <dgm:cxn modelId="{01D4BB59-9FB0-7E42-8158-514A3BE8810F}" type="presOf" srcId="{7221AAD8-2616-1A4F-B5FF-C291001649DE}" destId="{4689EABF-71B3-164A-93EF-372D95FC8F1E}" srcOrd="0" destOrd="0" presId="urn:microsoft.com/office/officeart/2005/8/layout/vList2"/>
    <dgm:cxn modelId="{6FF5988E-498C-644E-BDD8-0E2774A37092}" srcId="{7221AAD8-2616-1A4F-B5FF-C291001649DE}" destId="{1C9C98CB-850F-BC41-AC4C-F430E27F2AD6}" srcOrd="1" destOrd="0" parTransId="{B3566963-254B-1E4A-A3EF-4E8EEFB9C920}" sibTransId="{FCA6DC0D-BADF-0B46-9A7F-6A123DE1806A}"/>
    <dgm:cxn modelId="{E7A5149B-E6F6-8C46-82D9-88002A1BF35D}" type="presOf" srcId="{296F959B-C7F1-044F-8DF1-0D3DCEBF6349}" destId="{6D8EBD9A-5624-204D-BB4F-4014BE5C3E28}" srcOrd="0" destOrd="0" presId="urn:microsoft.com/office/officeart/2005/8/layout/vList2"/>
    <dgm:cxn modelId="{2BAE07AC-6E8E-AD44-83D2-9868176F3DC9}" type="presOf" srcId="{959972D5-ED8F-2141-BAB7-05F2C7B277B6}" destId="{DCB853D9-039A-7B48-859F-6B12C56FBF30}" srcOrd="0" destOrd="0" presId="urn:microsoft.com/office/officeart/2005/8/layout/vList2"/>
    <dgm:cxn modelId="{9050AAD8-BC79-4E47-BA24-F59F2554B0C1}" srcId="{54E6C80A-F495-684B-9705-B91E1E33EF3E}" destId="{AF8AC784-138F-2541-8809-DECD8E6182CA}" srcOrd="1" destOrd="0" parTransId="{E749C5A4-B566-F348-8969-7468874358B6}" sibTransId="{3B40B21D-5C30-F44C-AD4C-B7FD6605EB3D}"/>
    <dgm:cxn modelId="{4E2C4FDB-880A-1041-AAEA-21D54D2B2ED6}" type="presOf" srcId="{AF8AC784-138F-2541-8809-DECD8E6182CA}" destId="{DCB853D9-039A-7B48-859F-6B12C56FBF30}" srcOrd="0" destOrd="1" presId="urn:microsoft.com/office/officeart/2005/8/layout/vList2"/>
    <dgm:cxn modelId="{5661A7DC-96CA-A940-AEF5-552FDBE835FA}" srcId="{54E6C80A-F495-684B-9705-B91E1E33EF3E}" destId="{959972D5-ED8F-2141-BAB7-05F2C7B277B6}" srcOrd="0" destOrd="0" parTransId="{287B8FD6-62D0-9046-B517-26E893F030C4}" sibTransId="{FED088F0-C876-4843-B40C-BE0E4BB29F26}"/>
    <dgm:cxn modelId="{454D35AD-BC98-D446-B9AE-DE8A85411007}" type="presParOf" srcId="{4689EABF-71B3-164A-93EF-372D95FC8F1E}" destId="{F7A73D34-E790-FD49-BF44-DC20A156A426}" srcOrd="0" destOrd="0" presId="urn:microsoft.com/office/officeart/2005/8/layout/vList2"/>
    <dgm:cxn modelId="{CF1FA1F9-DFAA-3944-BB4C-138EDFD18D1C}" type="presParOf" srcId="{4689EABF-71B3-164A-93EF-372D95FC8F1E}" destId="{DCB853D9-039A-7B48-859F-6B12C56FBF30}" srcOrd="1" destOrd="0" presId="urn:microsoft.com/office/officeart/2005/8/layout/vList2"/>
    <dgm:cxn modelId="{14217E2D-7A75-A34E-A5C7-537054EE99B0}" type="presParOf" srcId="{4689EABF-71B3-164A-93EF-372D95FC8F1E}" destId="{31E6688B-F65A-9542-82EA-6584D8887B10}" srcOrd="2" destOrd="0" presId="urn:microsoft.com/office/officeart/2005/8/layout/vList2"/>
    <dgm:cxn modelId="{A8B9C30C-C070-7E4F-ABD6-3E553BECD375}" type="presParOf" srcId="{4689EABF-71B3-164A-93EF-372D95FC8F1E}" destId="{6D8EBD9A-5624-204D-BB4F-4014BE5C3E2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2E3345-544E-F140-9E72-24C0B15FE127}" type="doc">
      <dgm:prSet loTypeId="urn:microsoft.com/office/officeart/2005/8/layout/equation1" loCatId="" qsTypeId="urn:microsoft.com/office/officeart/2005/8/quickstyle/simple1" qsCatId="simple" csTypeId="urn:microsoft.com/office/officeart/2005/8/colors/accent1_2" csCatId="accent1" phldr="1"/>
      <dgm:spPr/>
      <dgm:t>
        <a:bodyPr/>
        <a:lstStyle/>
        <a:p>
          <a:endParaRPr lang="en-US"/>
        </a:p>
      </dgm:t>
    </dgm:pt>
    <dgm:pt modelId="{6DC6EC8D-1175-584E-A8CE-4791C7984D9B}">
      <dgm:prSet phldrT="[Text]"/>
      <dgm:spPr/>
      <dgm:t>
        <a:bodyPr/>
        <a:lstStyle/>
        <a:p>
          <a:r>
            <a:rPr lang="en-US">
              <a:solidFill>
                <a:schemeClr val="tx1">
                  <a:lumMod val="85000"/>
                </a:schemeClr>
              </a:solidFill>
            </a:rPr>
            <a:t>Age</a:t>
          </a:r>
        </a:p>
      </dgm:t>
    </dgm:pt>
    <dgm:pt modelId="{9D99F7B3-2653-0143-8A2E-A759F45C9F0B}" type="parTrans" cxnId="{330467A1-B0E8-614D-B05D-915167DA3B31}">
      <dgm:prSet/>
      <dgm:spPr/>
      <dgm:t>
        <a:bodyPr/>
        <a:lstStyle/>
        <a:p>
          <a:endParaRPr lang="en-US"/>
        </a:p>
      </dgm:t>
    </dgm:pt>
    <dgm:pt modelId="{A2E0AF25-40BA-CE4F-8222-2D98BF5A259E}" type="sibTrans" cxnId="{330467A1-B0E8-614D-B05D-915167DA3B31}">
      <dgm:prSet/>
      <dgm:spPr/>
      <dgm:t>
        <a:bodyPr/>
        <a:lstStyle/>
        <a:p>
          <a:endParaRPr lang="en-US"/>
        </a:p>
      </dgm:t>
    </dgm:pt>
    <dgm:pt modelId="{1DCB107B-9889-FB41-B81A-8DE1B54B5BD2}">
      <dgm:prSet phldrT="[Text]"/>
      <dgm:spPr/>
      <dgm:t>
        <a:bodyPr/>
        <a:lstStyle/>
        <a:p>
          <a:r>
            <a:rPr lang="en-US">
              <a:solidFill>
                <a:schemeClr val="tx1">
                  <a:lumMod val="85000"/>
                </a:schemeClr>
              </a:solidFill>
            </a:rPr>
            <a:t>Sex</a:t>
          </a:r>
        </a:p>
      </dgm:t>
    </dgm:pt>
    <dgm:pt modelId="{709737AD-984C-784A-BBC7-38E69559554D}" type="parTrans" cxnId="{AE28BBA6-C699-8448-86B7-BD53DD98C3C3}">
      <dgm:prSet/>
      <dgm:spPr/>
      <dgm:t>
        <a:bodyPr/>
        <a:lstStyle/>
        <a:p>
          <a:endParaRPr lang="en-US"/>
        </a:p>
      </dgm:t>
    </dgm:pt>
    <dgm:pt modelId="{31455C1F-25D3-1D45-86DD-104176FAC696}" type="sibTrans" cxnId="{AE28BBA6-C699-8448-86B7-BD53DD98C3C3}">
      <dgm:prSet/>
      <dgm:spPr/>
      <dgm:t>
        <a:bodyPr/>
        <a:lstStyle/>
        <a:p>
          <a:endParaRPr lang="en-US"/>
        </a:p>
      </dgm:t>
    </dgm:pt>
    <dgm:pt modelId="{F7072D24-A020-7E46-BE17-9316F9D36C6E}">
      <dgm:prSet phldrT="[Text]"/>
      <dgm:spPr/>
      <dgm:t>
        <a:bodyPr/>
        <a:lstStyle/>
        <a:p>
          <a:r>
            <a:rPr lang="en-US">
              <a:solidFill>
                <a:schemeClr val="tx1">
                  <a:lumMod val="85000"/>
                </a:schemeClr>
              </a:solidFill>
            </a:rPr>
            <a:t>12 Groups</a:t>
          </a:r>
        </a:p>
      </dgm:t>
    </dgm:pt>
    <dgm:pt modelId="{91A6D878-0F9A-4042-B081-FCFCA584DE6E}" type="parTrans" cxnId="{C2AAD212-7179-8042-8984-1077EA7B2209}">
      <dgm:prSet/>
      <dgm:spPr/>
      <dgm:t>
        <a:bodyPr/>
        <a:lstStyle/>
        <a:p>
          <a:endParaRPr lang="en-US"/>
        </a:p>
      </dgm:t>
    </dgm:pt>
    <dgm:pt modelId="{8D1D1326-BF4C-8B47-9BD9-687DA3DC0160}" type="sibTrans" cxnId="{C2AAD212-7179-8042-8984-1077EA7B2209}">
      <dgm:prSet/>
      <dgm:spPr/>
      <dgm:t>
        <a:bodyPr/>
        <a:lstStyle/>
        <a:p>
          <a:endParaRPr lang="en-US"/>
        </a:p>
      </dgm:t>
    </dgm:pt>
    <dgm:pt modelId="{3C8DFFA0-46CC-F84C-A61B-C51124E3DB2A}">
      <dgm:prSet/>
      <dgm:spPr/>
      <dgm:t>
        <a:bodyPr/>
        <a:lstStyle/>
        <a:p>
          <a:r>
            <a:rPr lang="en-US">
              <a:solidFill>
                <a:schemeClr val="tx1">
                  <a:lumMod val="85000"/>
                </a:schemeClr>
              </a:solidFill>
            </a:rPr>
            <a:t>Race</a:t>
          </a:r>
        </a:p>
      </dgm:t>
    </dgm:pt>
    <dgm:pt modelId="{FECF7FD8-EC62-8542-B48B-C825528CD2A5}" type="parTrans" cxnId="{A26A8765-AF20-0841-B89C-67DD3FEC253F}">
      <dgm:prSet/>
      <dgm:spPr/>
      <dgm:t>
        <a:bodyPr/>
        <a:lstStyle/>
        <a:p>
          <a:endParaRPr lang="en-US"/>
        </a:p>
      </dgm:t>
    </dgm:pt>
    <dgm:pt modelId="{FD8E5BF6-C025-A944-B685-690797AF05BF}" type="sibTrans" cxnId="{A26A8765-AF20-0841-B89C-67DD3FEC253F}">
      <dgm:prSet/>
      <dgm:spPr/>
      <dgm:t>
        <a:bodyPr/>
        <a:lstStyle/>
        <a:p>
          <a:endParaRPr lang="en-US"/>
        </a:p>
      </dgm:t>
    </dgm:pt>
    <dgm:pt modelId="{AE4B2AD1-A80D-F047-953F-ADD817BEA63F}" type="pres">
      <dgm:prSet presAssocID="{A52E3345-544E-F140-9E72-24C0B15FE127}" presName="linearFlow" presStyleCnt="0">
        <dgm:presLayoutVars>
          <dgm:dir/>
          <dgm:resizeHandles val="exact"/>
        </dgm:presLayoutVars>
      </dgm:prSet>
      <dgm:spPr/>
    </dgm:pt>
    <dgm:pt modelId="{4B9B0ED1-8385-D241-8C49-09F983028775}" type="pres">
      <dgm:prSet presAssocID="{6DC6EC8D-1175-584E-A8CE-4791C7984D9B}" presName="node" presStyleLbl="node1" presStyleIdx="0" presStyleCnt="4">
        <dgm:presLayoutVars>
          <dgm:bulletEnabled val="1"/>
        </dgm:presLayoutVars>
      </dgm:prSet>
      <dgm:spPr/>
    </dgm:pt>
    <dgm:pt modelId="{A64581F1-8D3E-4947-AEE6-0A7CEA30FDDF}" type="pres">
      <dgm:prSet presAssocID="{A2E0AF25-40BA-CE4F-8222-2D98BF5A259E}" presName="spacerL" presStyleCnt="0"/>
      <dgm:spPr/>
    </dgm:pt>
    <dgm:pt modelId="{DFFE7029-4254-4B42-AED4-0310EC62A434}" type="pres">
      <dgm:prSet presAssocID="{A2E0AF25-40BA-CE4F-8222-2D98BF5A259E}" presName="sibTrans" presStyleLbl="sibTrans2D1" presStyleIdx="0" presStyleCnt="3" custAng="2746068"/>
      <dgm:spPr/>
    </dgm:pt>
    <dgm:pt modelId="{691BE21F-9E72-8943-B427-D7404C2AAEC7}" type="pres">
      <dgm:prSet presAssocID="{A2E0AF25-40BA-CE4F-8222-2D98BF5A259E}" presName="spacerR" presStyleCnt="0"/>
      <dgm:spPr/>
    </dgm:pt>
    <dgm:pt modelId="{D073DB96-7360-A446-AD8A-5688BF313742}" type="pres">
      <dgm:prSet presAssocID="{1DCB107B-9889-FB41-B81A-8DE1B54B5BD2}" presName="node" presStyleLbl="node1" presStyleIdx="1" presStyleCnt="4">
        <dgm:presLayoutVars>
          <dgm:bulletEnabled val="1"/>
        </dgm:presLayoutVars>
      </dgm:prSet>
      <dgm:spPr/>
    </dgm:pt>
    <dgm:pt modelId="{88039271-B4E4-6647-A072-34B18507840A}" type="pres">
      <dgm:prSet presAssocID="{31455C1F-25D3-1D45-86DD-104176FAC696}" presName="spacerL" presStyleCnt="0"/>
      <dgm:spPr/>
    </dgm:pt>
    <dgm:pt modelId="{746CBACE-F246-454D-81F3-56709AD451E7}" type="pres">
      <dgm:prSet presAssocID="{31455C1F-25D3-1D45-86DD-104176FAC696}" presName="sibTrans" presStyleLbl="sibTrans2D1" presStyleIdx="1" presStyleCnt="3" custAng="2739251"/>
      <dgm:spPr/>
    </dgm:pt>
    <dgm:pt modelId="{772CE414-A3B4-FA44-8105-D7D5D9943B96}" type="pres">
      <dgm:prSet presAssocID="{31455C1F-25D3-1D45-86DD-104176FAC696}" presName="spacerR" presStyleCnt="0"/>
      <dgm:spPr/>
    </dgm:pt>
    <dgm:pt modelId="{5B3B92C4-E812-8B4B-985A-839433FE7D30}" type="pres">
      <dgm:prSet presAssocID="{3C8DFFA0-46CC-F84C-A61B-C51124E3DB2A}" presName="node" presStyleLbl="node1" presStyleIdx="2" presStyleCnt="4">
        <dgm:presLayoutVars>
          <dgm:bulletEnabled val="1"/>
        </dgm:presLayoutVars>
      </dgm:prSet>
      <dgm:spPr/>
    </dgm:pt>
    <dgm:pt modelId="{DCB4B61C-0813-AF4E-8073-0173088BDB2B}" type="pres">
      <dgm:prSet presAssocID="{FD8E5BF6-C025-A944-B685-690797AF05BF}" presName="spacerL" presStyleCnt="0"/>
      <dgm:spPr/>
    </dgm:pt>
    <dgm:pt modelId="{7C3EA82B-58CC-B54C-8808-AECD1D24CEEC}" type="pres">
      <dgm:prSet presAssocID="{FD8E5BF6-C025-A944-B685-690797AF05BF}" presName="sibTrans" presStyleLbl="sibTrans2D1" presStyleIdx="2" presStyleCnt="3"/>
      <dgm:spPr/>
    </dgm:pt>
    <dgm:pt modelId="{42A4F2AB-89F8-1147-B699-049826A1B01C}" type="pres">
      <dgm:prSet presAssocID="{FD8E5BF6-C025-A944-B685-690797AF05BF}" presName="spacerR" presStyleCnt="0"/>
      <dgm:spPr/>
    </dgm:pt>
    <dgm:pt modelId="{053E124C-7AA1-E248-857B-278D48526DBD}" type="pres">
      <dgm:prSet presAssocID="{F7072D24-A020-7E46-BE17-9316F9D36C6E}" presName="node" presStyleLbl="node1" presStyleIdx="3" presStyleCnt="4">
        <dgm:presLayoutVars>
          <dgm:bulletEnabled val="1"/>
        </dgm:presLayoutVars>
      </dgm:prSet>
      <dgm:spPr/>
    </dgm:pt>
  </dgm:ptLst>
  <dgm:cxnLst>
    <dgm:cxn modelId="{C2AAD212-7179-8042-8984-1077EA7B2209}" srcId="{A52E3345-544E-F140-9E72-24C0B15FE127}" destId="{F7072D24-A020-7E46-BE17-9316F9D36C6E}" srcOrd="3" destOrd="0" parTransId="{91A6D878-0F9A-4042-B081-FCFCA584DE6E}" sibTransId="{8D1D1326-BF4C-8B47-9BD9-687DA3DC0160}"/>
    <dgm:cxn modelId="{3AF20E21-96B6-1C45-86CE-824FF0632E3C}" type="presOf" srcId="{31455C1F-25D3-1D45-86DD-104176FAC696}" destId="{746CBACE-F246-454D-81F3-56709AD451E7}" srcOrd="0" destOrd="0" presId="urn:microsoft.com/office/officeart/2005/8/layout/equation1"/>
    <dgm:cxn modelId="{EDDBB62B-D5FD-B74A-A9DB-8F030DF804AA}" type="presOf" srcId="{A52E3345-544E-F140-9E72-24C0B15FE127}" destId="{AE4B2AD1-A80D-F047-953F-ADD817BEA63F}" srcOrd="0" destOrd="0" presId="urn:microsoft.com/office/officeart/2005/8/layout/equation1"/>
    <dgm:cxn modelId="{A26A8765-AF20-0841-B89C-67DD3FEC253F}" srcId="{A52E3345-544E-F140-9E72-24C0B15FE127}" destId="{3C8DFFA0-46CC-F84C-A61B-C51124E3DB2A}" srcOrd="2" destOrd="0" parTransId="{FECF7FD8-EC62-8542-B48B-C825528CD2A5}" sibTransId="{FD8E5BF6-C025-A944-B685-690797AF05BF}"/>
    <dgm:cxn modelId="{F93C784C-0406-8842-BE96-81965345CE4D}" type="presOf" srcId="{1DCB107B-9889-FB41-B81A-8DE1B54B5BD2}" destId="{D073DB96-7360-A446-AD8A-5688BF313742}" srcOrd="0" destOrd="0" presId="urn:microsoft.com/office/officeart/2005/8/layout/equation1"/>
    <dgm:cxn modelId="{66F06850-EFFF-3F4A-9255-1258D885AB88}" type="presOf" srcId="{6DC6EC8D-1175-584E-A8CE-4791C7984D9B}" destId="{4B9B0ED1-8385-D241-8C49-09F983028775}" srcOrd="0" destOrd="0" presId="urn:microsoft.com/office/officeart/2005/8/layout/equation1"/>
    <dgm:cxn modelId="{845C7A76-5A0C-1948-BAE6-00A82814F4BF}" type="presOf" srcId="{3C8DFFA0-46CC-F84C-A61B-C51124E3DB2A}" destId="{5B3B92C4-E812-8B4B-985A-839433FE7D30}" srcOrd="0" destOrd="0" presId="urn:microsoft.com/office/officeart/2005/8/layout/equation1"/>
    <dgm:cxn modelId="{330467A1-B0E8-614D-B05D-915167DA3B31}" srcId="{A52E3345-544E-F140-9E72-24C0B15FE127}" destId="{6DC6EC8D-1175-584E-A8CE-4791C7984D9B}" srcOrd="0" destOrd="0" parTransId="{9D99F7B3-2653-0143-8A2E-A759F45C9F0B}" sibTransId="{A2E0AF25-40BA-CE4F-8222-2D98BF5A259E}"/>
    <dgm:cxn modelId="{AE28BBA6-C699-8448-86B7-BD53DD98C3C3}" srcId="{A52E3345-544E-F140-9E72-24C0B15FE127}" destId="{1DCB107B-9889-FB41-B81A-8DE1B54B5BD2}" srcOrd="1" destOrd="0" parTransId="{709737AD-984C-784A-BBC7-38E69559554D}" sibTransId="{31455C1F-25D3-1D45-86DD-104176FAC696}"/>
    <dgm:cxn modelId="{72AD28B8-4837-FB40-8824-ADC4BD188221}" type="presOf" srcId="{A2E0AF25-40BA-CE4F-8222-2D98BF5A259E}" destId="{DFFE7029-4254-4B42-AED4-0310EC62A434}" srcOrd="0" destOrd="0" presId="urn:microsoft.com/office/officeart/2005/8/layout/equation1"/>
    <dgm:cxn modelId="{37407DBA-B92D-B547-A552-1DC90077B90E}" type="presOf" srcId="{F7072D24-A020-7E46-BE17-9316F9D36C6E}" destId="{053E124C-7AA1-E248-857B-278D48526DBD}" srcOrd="0" destOrd="0" presId="urn:microsoft.com/office/officeart/2005/8/layout/equation1"/>
    <dgm:cxn modelId="{7AD20EDB-7A7B-2148-A7C8-EC7B51F9CD9B}" type="presOf" srcId="{FD8E5BF6-C025-A944-B685-690797AF05BF}" destId="{7C3EA82B-58CC-B54C-8808-AECD1D24CEEC}" srcOrd="0" destOrd="0" presId="urn:microsoft.com/office/officeart/2005/8/layout/equation1"/>
    <dgm:cxn modelId="{9E27E585-C55F-7A44-BCB8-CFB838487C36}" type="presParOf" srcId="{AE4B2AD1-A80D-F047-953F-ADD817BEA63F}" destId="{4B9B0ED1-8385-D241-8C49-09F983028775}" srcOrd="0" destOrd="0" presId="urn:microsoft.com/office/officeart/2005/8/layout/equation1"/>
    <dgm:cxn modelId="{DE36BB2A-D93A-074C-AC62-88599D34B992}" type="presParOf" srcId="{AE4B2AD1-A80D-F047-953F-ADD817BEA63F}" destId="{A64581F1-8D3E-4947-AEE6-0A7CEA30FDDF}" srcOrd="1" destOrd="0" presId="urn:microsoft.com/office/officeart/2005/8/layout/equation1"/>
    <dgm:cxn modelId="{77E93C6A-B709-F04D-BFEE-19AF5BA92C0B}" type="presParOf" srcId="{AE4B2AD1-A80D-F047-953F-ADD817BEA63F}" destId="{DFFE7029-4254-4B42-AED4-0310EC62A434}" srcOrd="2" destOrd="0" presId="urn:microsoft.com/office/officeart/2005/8/layout/equation1"/>
    <dgm:cxn modelId="{A4CF78C0-1AC2-A243-8D1B-E9897A656C59}" type="presParOf" srcId="{AE4B2AD1-A80D-F047-953F-ADD817BEA63F}" destId="{691BE21F-9E72-8943-B427-D7404C2AAEC7}" srcOrd="3" destOrd="0" presId="urn:microsoft.com/office/officeart/2005/8/layout/equation1"/>
    <dgm:cxn modelId="{10CDD2FD-3F45-094F-9FDD-C1484E6D6211}" type="presParOf" srcId="{AE4B2AD1-A80D-F047-953F-ADD817BEA63F}" destId="{D073DB96-7360-A446-AD8A-5688BF313742}" srcOrd="4" destOrd="0" presId="urn:microsoft.com/office/officeart/2005/8/layout/equation1"/>
    <dgm:cxn modelId="{8040555C-84A6-9043-B0D1-027F9849C71C}" type="presParOf" srcId="{AE4B2AD1-A80D-F047-953F-ADD817BEA63F}" destId="{88039271-B4E4-6647-A072-34B18507840A}" srcOrd="5" destOrd="0" presId="urn:microsoft.com/office/officeart/2005/8/layout/equation1"/>
    <dgm:cxn modelId="{62043AA2-EF08-1E4D-8F72-6C181B8C867B}" type="presParOf" srcId="{AE4B2AD1-A80D-F047-953F-ADD817BEA63F}" destId="{746CBACE-F246-454D-81F3-56709AD451E7}" srcOrd="6" destOrd="0" presId="urn:microsoft.com/office/officeart/2005/8/layout/equation1"/>
    <dgm:cxn modelId="{A20C0601-0E31-AA4D-A02D-B34F4FDE3783}" type="presParOf" srcId="{AE4B2AD1-A80D-F047-953F-ADD817BEA63F}" destId="{772CE414-A3B4-FA44-8105-D7D5D9943B96}" srcOrd="7" destOrd="0" presId="urn:microsoft.com/office/officeart/2005/8/layout/equation1"/>
    <dgm:cxn modelId="{9FDF8048-54B9-7842-A46E-7C4BC6A34536}" type="presParOf" srcId="{AE4B2AD1-A80D-F047-953F-ADD817BEA63F}" destId="{5B3B92C4-E812-8B4B-985A-839433FE7D30}" srcOrd="8" destOrd="0" presId="urn:microsoft.com/office/officeart/2005/8/layout/equation1"/>
    <dgm:cxn modelId="{B324DD81-E2AC-644C-A1F6-B1AC7B4E16C9}" type="presParOf" srcId="{AE4B2AD1-A80D-F047-953F-ADD817BEA63F}" destId="{DCB4B61C-0813-AF4E-8073-0173088BDB2B}" srcOrd="9" destOrd="0" presId="urn:microsoft.com/office/officeart/2005/8/layout/equation1"/>
    <dgm:cxn modelId="{B2C5E3AD-D3DF-E346-896F-1B55C5A2E423}" type="presParOf" srcId="{AE4B2AD1-A80D-F047-953F-ADD817BEA63F}" destId="{7C3EA82B-58CC-B54C-8808-AECD1D24CEEC}" srcOrd="10" destOrd="0" presId="urn:microsoft.com/office/officeart/2005/8/layout/equation1"/>
    <dgm:cxn modelId="{9A0D8E07-DAA5-AC4A-B405-70994D17ED8C}" type="presParOf" srcId="{AE4B2AD1-A80D-F047-953F-ADD817BEA63F}" destId="{42A4F2AB-89F8-1147-B699-049826A1B01C}" srcOrd="11" destOrd="0" presId="urn:microsoft.com/office/officeart/2005/8/layout/equation1"/>
    <dgm:cxn modelId="{6659E5CF-FB32-9E4D-B312-61C866888729}" type="presParOf" srcId="{AE4B2AD1-A80D-F047-953F-ADD817BEA63F}" destId="{053E124C-7AA1-E248-857B-278D48526DBD}"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E9B14-A601-784F-A78D-D9AC779D2DE3}">
      <dsp:nvSpPr>
        <dsp:cNvPr id="0" name=""/>
        <dsp:cNvSpPr/>
      </dsp:nvSpPr>
      <dsp:spPr>
        <a:xfrm rot="5400000">
          <a:off x="367761" y="1809599"/>
          <a:ext cx="1098317" cy="1827575"/>
        </a:xfrm>
        <a:prstGeom prst="corner">
          <a:avLst>
            <a:gd name="adj1" fmla="val 16120"/>
            <a:gd name="adj2" fmla="val 16110"/>
          </a:avLst>
        </a:prstGeom>
        <a:solidFill>
          <a:schemeClr val="accent3">
            <a:lumMod val="40000"/>
            <a:lumOff val="60000"/>
          </a:schemeClr>
        </a:solidFill>
        <a:ln w="25400" cap="flat" cmpd="sng"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880A1B41-BFD8-EA4C-B2E2-5704C0218D3B}">
      <dsp:nvSpPr>
        <dsp:cNvPr id="0" name=""/>
        <dsp:cNvSpPr/>
      </dsp:nvSpPr>
      <dsp:spPr>
        <a:xfrm>
          <a:off x="184425" y="2355651"/>
          <a:ext cx="1649945" cy="1446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a:latin typeface="Arial"/>
            </a:rPr>
            <a:t>Project</a:t>
          </a:r>
          <a:r>
            <a:rPr lang="en-US" sz="1900" kern="1200"/>
            <a:t> Overview</a:t>
          </a:r>
        </a:p>
      </dsp:txBody>
      <dsp:txXfrm>
        <a:off x="184425" y="2355651"/>
        <a:ext cx="1649945" cy="1446273"/>
      </dsp:txXfrm>
    </dsp:sp>
    <dsp:sp modelId="{46226B53-F675-5147-9628-84D2EC9FC287}">
      <dsp:nvSpPr>
        <dsp:cNvPr id="0" name=""/>
        <dsp:cNvSpPr/>
      </dsp:nvSpPr>
      <dsp:spPr>
        <a:xfrm>
          <a:off x="1523060" y="1675051"/>
          <a:ext cx="311310" cy="311310"/>
        </a:xfrm>
        <a:prstGeom prst="triangle">
          <a:avLst>
            <a:gd name="adj" fmla="val 100000"/>
          </a:avLst>
        </a:prstGeom>
        <a:solidFill>
          <a:schemeClr val="accent3">
            <a:lumMod val="40000"/>
            <a:lumOff val="60000"/>
          </a:schemeClr>
        </a:solidFill>
        <a:ln w="25400" cap="flat" cmpd="sng"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8D26DABE-68E5-0546-B738-779CF8A8563B}">
      <dsp:nvSpPr>
        <dsp:cNvPr id="0" name=""/>
        <dsp:cNvSpPr/>
      </dsp:nvSpPr>
      <dsp:spPr>
        <a:xfrm rot="5400000">
          <a:off x="2387617" y="1309784"/>
          <a:ext cx="1098317" cy="1827575"/>
        </a:xfrm>
        <a:prstGeom prst="corner">
          <a:avLst>
            <a:gd name="adj1" fmla="val 16120"/>
            <a:gd name="adj2" fmla="val 16110"/>
          </a:avLst>
        </a:prstGeom>
        <a:solidFill>
          <a:schemeClr val="accent3">
            <a:lumMod val="40000"/>
            <a:lumOff val="60000"/>
          </a:schemeClr>
        </a:solidFill>
        <a:ln w="25400" cap="flat" cmpd="sng"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09BF35FA-DE12-2441-BEDB-F9CDF7BAF79F}">
      <dsp:nvSpPr>
        <dsp:cNvPr id="0" name=""/>
        <dsp:cNvSpPr/>
      </dsp:nvSpPr>
      <dsp:spPr>
        <a:xfrm>
          <a:off x="2204280" y="1855835"/>
          <a:ext cx="1649945" cy="1446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a:t>EDA report</a:t>
          </a:r>
        </a:p>
        <a:p>
          <a:pPr marL="114300" lvl="1" indent="-114300" algn="l" defTabSz="533400">
            <a:lnSpc>
              <a:spcPct val="90000"/>
            </a:lnSpc>
            <a:spcBef>
              <a:spcPct val="0"/>
            </a:spcBef>
            <a:spcAft>
              <a:spcPct val="15000"/>
            </a:spcAft>
            <a:buChar char="•"/>
          </a:pPr>
          <a:r>
            <a:rPr lang="en-US" sz="1200" kern="1200"/>
            <a:t>Univariant</a:t>
          </a:r>
        </a:p>
        <a:p>
          <a:pPr marL="114300" lvl="1" indent="-114300" algn="l" defTabSz="533400">
            <a:lnSpc>
              <a:spcPct val="90000"/>
            </a:lnSpc>
            <a:spcBef>
              <a:spcPct val="0"/>
            </a:spcBef>
            <a:spcAft>
              <a:spcPct val="15000"/>
            </a:spcAft>
            <a:buChar char="•"/>
          </a:pPr>
          <a:r>
            <a:rPr lang="en-US" sz="1200" kern="1200"/>
            <a:t>Bivariant</a:t>
          </a:r>
        </a:p>
        <a:p>
          <a:pPr marL="114300" lvl="1" indent="-114300" algn="l" defTabSz="533400">
            <a:lnSpc>
              <a:spcPct val="90000"/>
            </a:lnSpc>
            <a:spcBef>
              <a:spcPct val="0"/>
            </a:spcBef>
            <a:spcAft>
              <a:spcPct val="15000"/>
            </a:spcAft>
            <a:buChar char="•"/>
          </a:pPr>
          <a:r>
            <a:rPr lang="en-US" sz="1200" kern="1200"/>
            <a:t>Chi - Square result</a:t>
          </a:r>
        </a:p>
        <a:p>
          <a:pPr marL="285750" lvl="1" indent="-285750" algn="l" defTabSz="1600200">
            <a:lnSpc>
              <a:spcPct val="90000"/>
            </a:lnSpc>
            <a:spcBef>
              <a:spcPct val="0"/>
            </a:spcBef>
            <a:spcAft>
              <a:spcPct val="15000"/>
            </a:spcAft>
            <a:buChar char="•"/>
          </a:pPr>
          <a:endParaRPr lang="en-US" sz="3600" kern="1200"/>
        </a:p>
      </dsp:txBody>
      <dsp:txXfrm>
        <a:off x="2204280" y="1855835"/>
        <a:ext cx="1649945" cy="1446273"/>
      </dsp:txXfrm>
    </dsp:sp>
    <dsp:sp modelId="{573DA1E7-9C22-8947-864C-25C0276A6DCB}">
      <dsp:nvSpPr>
        <dsp:cNvPr id="0" name=""/>
        <dsp:cNvSpPr/>
      </dsp:nvSpPr>
      <dsp:spPr>
        <a:xfrm>
          <a:off x="3542915" y="1175236"/>
          <a:ext cx="311310" cy="311310"/>
        </a:xfrm>
        <a:prstGeom prst="triangle">
          <a:avLst>
            <a:gd name="adj" fmla="val 100000"/>
          </a:avLst>
        </a:prstGeom>
        <a:solidFill>
          <a:schemeClr val="accent3">
            <a:lumMod val="40000"/>
            <a:lumOff val="60000"/>
          </a:schemeClr>
        </a:solidFill>
        <a:ln w="25400" cap="flat" cmpd="sng"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47195291-9B84-2B41-8FEC-79BB2B3A0EBA}">
      <dsp:nvSpPr>
        <dsp:cNvPr id="0" name=""/>
        <dsp:cNvSpPr/>
      </dsp:nvSpPr>
      <dsp:spPr>
        <a:xfrm rot="5400000">
          <a:off x="4407472" y="809969"/>
          <a:ext cx="1098317" cy="1827575"/>
        </a:xfrm>
        <a:prstGeom prst="corner">
          <a:avLst>
            <a:gd name="adj1" fmla="val 16120"/>
            <a:gd name="adj2" fmla="val 16110"/>
          </a:avLst>
        </a:prstGeom>
        <a:solidFill>
          <a:schemeClr val="accent3">
            <a:lumMod val="40000"/>
            <a:lumOff val="60000"/>
          </a:schemeClr>
        </a:solidFill>
        <a:ln w="25400" cap="flat" cmpd="sng"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B39CE997-15AB-9E46-991B-F1889CC16A8C}">
      <dsp:nvSpPr>
        <dsp:cNvPr id="0" name=""/>
        <dsp:cNvSpPr/>
      </dsp:nvSpPr>
      <dsp:spPr>
        <a:xfrm>
          <a:off x="4224136" y="1356020"/>
          <a:ext cx="1649945" cy="1446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844550" rtl="0">
            <a:lnSpc>
              <a:spcPct val="90000"/>
            </a:lnSpc>
            <a:spcBef>
              <a:spcPct val="0"/>
            </a:spcBef>
            <a:spcAft>
              <a:spcPct val="35000"/>
            </a:spcAft>
            <a:buNone/>
          </a:pPr>
          <a:r>
            <a:rPr lang="en-US" sz="1900" kern="1200"/>
            <a:t>Modeling</a:t>
          </a:r>
          <a:r>
            <a:rPr lang="en-US" sz="1900" kern="1200">
              <a:latin typeface="Arial"/>
            </a:rPr>
            <a:t> </a:t>
          </a:r>
        </a:p>
        <a:p>
          <a:pPr marL="114300" lvl="1" indent="-114300" algn="l" defTabSz="577850" rtl="0">
            <a:lnSpc>
              <a:spcPct val="90000"/>
            </a:lnSpc>
            <a:spcBef>
              <a:spcPct val="0"/>
            </a:spcBef>
            <a:spcAft>
              <a:spcPct val="15000"/>
            </a:spcAft>
            <a:buChar char="•"/>
          </a:pPr>
          <a:r>
            <a:rPr lang="en-US" sz="1300" kern="1200">
              <a:latin typeface="Arial"/>
            </a:rPr>
            <a:t> </a:t>
          </a:r>
          <a:r>
            <a:rPr lang="en-US" sz="1200" kern="1200"/>
            <a:t>Decision Tree</a:t>
          </a:r>
        </a:p>
        <a:p>
          <a:pPr marL="114300" lvl="1" indent="-114300" algn="l" defTabSz="577850" rtl="0">
            <a:lnSpc>
              <a:spcPct val="90000"/>
            </a:lnSpc>
            <a:spcBef>
              <a:spcPct val="0"/>
            </a:spcBef>
            <a:spcAft>
              <a:spcPct val="15000"/>
            </a:spcAft>
            <a:buChar char="•"/>
          </a:pPr>
          <a:r>
            <a:rPr lang="en-US" sz="1300" kern="1200">
              <a:solidFill>
                <a:schemeClr val="dk1"/>
              </a:solidFill>
              <a:latin typeface="Arial"/>
            </a:rPr>
            <a:t> </a:t>
          </a:r>
          <a:r>
            <a:rPr lang="en-US" sz="1200" kern="1200">
              <a:solidFill>
                <a:schemeClr val="dk1"/>
              </a:solidFill>
            </a:rPr>
            <a:t>Logistic regression</a:t>
          </a:r>
          <a:endParaRPr lang="en-US" sz="1200" kern="1200"/>
        </a:p>
      </dsp:txBody>
      <dsp:txXfrm>
        <a:off x="4224136" y="1356020"/>
        <a:ext cx="1649945" cy="1446273"/>
      </dsp:txXfrm>
    </dsp:sp>
    <dsp:sp modelId="{451DE90C-5101-9C46-907D-590D62B018F6}">
      <dsp:nvSpPr>
        <dsp:cNvPr id="0" name=""/>
        <dsp:cNvSpPr/>
      </dsp:nvSpPr>
      <dsp:spPr>
        <a:xfrm>
          <a:off x="5562771" y="675421"/>
          <a:ext cx="311310" cy="311310"/>
        </a:xfrm>
        <a:prstGeom prst="triangle">
          <a:avLst>
            <a:gd name="adj" fmla="val 100000"/>
          </a:avLst>
        </a:prstGeom>
        <a:solidFill>
          <a:schemeClr val="accent3">
            <a:lumMod val="40000"/>
            <a:lumOff val="60000"/>
          </a:schemeClr>
        </a:solidFill>
        <a:ln w="25400" cap="flat" cmpd="sng"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7B242763-B46F-FA46-80DB-72214BFCB367}">
      <dsp:nvSpPr>
        <dsp:cNvPr id="0" name=""/>
        <dsp:cNvSpPr/>
      </dsp:nvSpPr>
      <dsp:spPr>
        <a:xfrm rot="5400000">
          <a:off x="6427328" y="310153"/>
          <a:ext cx="1098317" cy="1827575"/>
        </a:xfrm>
        <a:prstGeom prst="corner">
          <a:avLst>
            <a:gd name="adj1" fmla="val 16120"/>
            <a:gd name="adj2" fmla="val 16110"/>
          </a:avLst>
        </a:prstGeom>
        <a:solidFill>
          <a:schemeClr val="accent3">
            <a:lumMod val="40000"/>
            <a:lumOff val="60000"/>
          </a:schemeClr>
        </a:solidFill>
        <a:ln w="25400" cap="flat" cmpd="sng"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86B121E5-46CF-E548-9B99-4D955AFD1B93}">
      <dsp:nvSpPr>
        <dsp:cNvPr id="0" name=""/>
        <dsp:cNvSpPr/>
      </dsp:nvSpPr>
      <dsp:spPr>
        <a:xfrm>
          <a:off x="6243991" y="856205"/>
          <a:ext cx="1649945" cy="1446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Conclusion and recommendation</a:t>
          </a:r>
        </a:p>
      </dsp:txBody>
      <dsp:txXfrm>
        <a:off x="6243991" y="856205"/>
        <a:ext cx="1649945" cy="1446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73D34-E790-FD49-BF44-DC20A156A426}">
      <dsp:nvSpPr>
        <dsp:cNvPr id="0" name=""/>
        <dsp:cNvSpPr/>
      </dsp:nvSpPr>
      <dsp:spPr>
        <a:xfrm>
          <a:off x="25054" y="358862"/>
          <a:ext cx="4571390" cy="485713"/>
        </a:xfrm>
        <a:prstGeom prst="roundRect">
          <a:avLst/>
        </a:prstGeom>
        <a:solidFill>
          <a:schemeClr val="accent2">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Decision Tree</a:t>
          </a:r>
        </a:p>
      </dsp:txBody>
      <dsp:txXfrm>
        <a:off x="48765" y="382573"/>
        <a:ext cx="4523968" cy="438291"/>
      </dsp:txXfrm>
    </dsp:sp>
    <dsp:sp modelId="{DCB853D9-039A-7B48-859F-6B12C56FBF30}">
      <dsp:nvSpPr>
        <dsp:cNvPr id="0" name=""/>
        <dsp:cNvSpPr/>
      </dsp:nvSpPr>
      <dsp:spPr>
        <a:xfrm>
          <a:off x="0" y="963234"/>
          <a:ext cx="6096000"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19050" rIns="106680" bIns="19050" numCol="1" spcCol="1270" anchor="t" anchorCtr="0">
          <a:noAutofit/>
        </a:bodyPr>
        <a:lstStyle/>
        <a:p>
          <a:pPr marL="114300" lvl="1" indent="-114300" algn="l" defTabSz="666750">
            <a:lnSpc>
              <a:spcPct val="90000"/>
            </a:lnSpc>
            <a:spcBef>
              <a:spcPct val="0"/>
            </a:spcBef>
            <a:spcAft>
              <a:spcPct val="20000"/>
            </a:spcAft>
            <a:buChar char="•"/>
          </a:pPr>
          <a:r>
            <a:rPr lang="en-US" sz="1500" kern="1200"/>
            <a:t>White</a:t>
          </a:r>
        </a:p>
        <a:p>
          <a:pPr marL="114300" lvl="1" indent="-114300" algn="l" defTabSz="666750">
            <a:lnSpc>
              <a:spcPct val="90000"/>
            </a:lnSpc>
            <a:spcBef>
              <a:spcPct val="0"/>
            </a:spcBef>
            <a:spcAft>
              <a:spcPct val="20000"/>
            </a:spcAft>
            <a:buChar char="•"/>
          </a:pPr>
          <a:r>
            <a:rPr lang="en-US" sz="1500" kern="1200"/>
            <a:t>Non -  White</a:t>
          </a:r>
        </a:p>
      </dsp:txBody>
      <dsp:txXfrm>
        <a:off x="0" y="963234"/>
        <a:ext cx="6096000" cy="1059840"/>
      </dsp:txXfrm>
    </dsp:sp>
    <dsp:sp modelId="{31E6688B-F65A-9542-82EA-6584D8887B10}">
      <dsp:nvSpPr>
        <dsp:cNvPr id="0" name=""/>
        <dsp:cNvSpPr/>
      </dsp:nvSpPr>
      <dsp:spPr>
        <a:xfrm>
          <a:off x="14447" y="1915036"/>
          <a:ext cx="4571390" cy="485713"/>
        </a:xfrm>
        <a:prstGeom prst="roundRect">
          <a:avLst/>
        </a:prstGeom>
        <a:solidFill>
          <a:schemeClr val="accent2">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Logistic Regression</a:t>
          </a:r>
        </a:p>
      </dsp:txBody>
      <dsp:txXfrm>
        <a:off x="38158" y="1938747"/>
        <a:ext cx="4523968" cy="438291"/>
      </dsp:txXfrm>
    </dsp:sp>
    <dsp:sp modelId="{6D8EBD9A-5624-204D-BB4F-4014BE5C3E28}">
      <dsp:nvSpPr>
        <dsp:cNvPr id="0" name=""/>
        <dsp:cNvSpPr/>
      </dsp:nvSpPr>
      <dsp:spPr>
        <a:xfrm>
          <a:off x="0" y="2517713"/>
          <a:ext cx="6096000"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19050" rIns="106680" bIns="19050" numCol="1" spcCol="1270" anchor="t" anchorCtr="0">
          <a:noAutofit/>
        </a:bodyPr>
        <a:lstStyle/>
        <a:p>
          <a:pPr marL="114300" lvl="1" indent="-114300" algn="l" defTabSz="666750">
            <a:lnSpc>
              <a:spcPct val="90000"/>
            </a:lnSpc>
            <a:spcBef>
              <a:spcPct val="0"/>
            </a:spcBef>
            <a:spcAft>
              <a:spcPct val="20000"/>
            </a:spcAft>
            <a:buChar char="•"/>
          </a:pPr>
          <a:r>
            <a:rPr lang="en-US" sz="1500" kern="1200"/>
            <a:t>12 groups of people</a:t>
          </a:r>
        </a:p>
      </dsp:txBody>
      <dsp:txXfrm>
        <a:off x="0" y="2517713"/>
        <a:ext cx="6096000" cy="1059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B0ED1-8385-D241-8C49-09F983028775}">
      <dsp:nvSpPr>
        <dsp:cNvPr id="0" name=""/>
        <dsp:cNvSpPr/>
      </dsp:nvSpPr>
      <dsp:spPr>
        <a:xfrm>
          <a:off x="3519" y="1543099"/>
          <a:ext cx="977800" cy="9778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lumMod val="85000"/>
                </a:schemeClr>
              </a:solidFill>
            </a:rPr>
            <a:t>Age</a:t>
          </a:r>
        </a:p>
      </dsp:txBody>
      <dsp:txXfrm>
        <a:off x="146714" y="1686294"/>
        <a:ext cx="691410" cy="691410"/>
      </dsp:txXfrm>
    </dsp:sp>
    <dsp:sp modelId="{DFFE7029-4254-4B42-AED4-0310EC62A434}">
      <dsp:nvSpPr>
        <dsp:cNvPr id="0" name=""/>
        <dsp:cNvSpPr/>
      </dsp:nvSpPr>
      <dsp:spPr>
        <a:xfrm rot="2746068">
          <a:off x="1060717" y="1748437"/>
          <a:ext cx="567124" cy="56712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35889" y="1965305"/>
        <a:ext cx="416780" cy="133388"/>
      </dsp:txXfrm>
    </dsp:sp>
    <dsp:sp modelId="{D073DB96-7360-A446-AD8A-5688BF313742}">
      <dsp:nvSpPr>
        <dsp:cNvPr id="0" name=""/>
        <dsp:cNvSpPr/>
      </dsp:nvSpPr>
      <dsp:spPr>
        <a:xfrm>
          <a:off x="1707239" y="1543099"/>
          <a:ext cx="977800" cy="9778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lumMod val="85000"/>
                </a:schemeClr>
              </a:solidFill>
            </a:rPr>
            <a:t>Sex</a:t>
          </a:r>
        </a:p>
      </dsp:txBody>
      <dsp:txXfrm>
        <a:off x="1850434" y="1686294"/>
        <a:ext cx="691410" cy="691410"/>
      </dsp:txXfrm>
    </dsp:sp>
    <dsp:sp modelId="{746CBACE-F246-454D-81F3-56709AD451E7}">
      <dsp:nvSpPr>
        <dsp:cNvPr id="0" name=""/>
        <dsp:cNvSpPr/>
      </dsp:nvSpPr>
      <dsp:spPr>
        <a:xfrm rot="2739251">
          <a:off x="2764437" y="1748437"/>
          <a:ext cx="567124" cy="56712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839609" y="1965305"/>
        <a:ext cx="416780" cy="133388"/>
      </dsp:txXfrm>
    </dsp:sp>
    <dsp:sp modelId="{5B3B92C4-E812-8B4B-985A-839433FE7D30}">
      <dsp:nvSpPr>
        <dsp:cNvPr id="0" name=""/>
        <dsp:cNvSpPr/>
      </dsp:nvSpPr>
      <dsp:spPr>
        <a:xfrm>
          <a:off x="3410959" y="1543099"/>
          <a:ext cx="977800" cy="9778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lumMod val="85000"/>
                </a:schemeClr>
              </a:solidFill>
            </a:rPr>
            <a:t>Race</a:t>
          </a:r>
        </a:p>
      </dsp:txBody>
      <dsp:txXfrm>
        <a:off x="3554154" y="1686294"/>
        <a:ext cx="691410" cy="691410"/>
      </dsp:txXfrm>
    </dsp:sp>
    <dsp:sp modelId="{7C3EA82B-58CC-B54C-8808-AECD1D24CEEC}">
      <dsp:nvSpPr>
        <dsp:cNvPr id="0" name=""/>
        <dsp:cNvSpPr/>
      </dsp:nvSpPr>
      <dsp:spPr>
        <a:xfrm>
          <a:off x="4468157" y="1748437"/>
          <a:ext cx="567124" cy="567124"/>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543329" y="1865265"/>
        <a:ext cx="416780" cy="333468"/>
      </dsp:txXfrm>
    </dsp:sp>
    <dsp:sp modelId="{053E124C-7AA1-E248-857B-278D48526DBD}">
      <dsp:nvSpPr>
        <dsp:cNvPr id="0" name=""/>
        <dsp:cNvSpPr/>
      </dsp:nvSpPr>
      <dsp:spPr>
        <a:xfrm>
          <a:off x="5114679" y="1543099"/>
          <a:ext cx="977800" cy="9778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lumMod val="85000"/>
                </a:schemeClr>
              </a:solidFill>
            </a:rPr>
            <a:t>12 Groups</a:t>
          </a:r>
        </a:p>
      </dsp:txBody>
      <dsp:txXfrm>
        <a:off x="5257874" y="1686294"/>
        <a:ext cx="691410" cy="691410"/>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nvestopedia.com/terms/v/variance-inflation-factor.as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1370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en-US" altLang="zh-CN"/>
              <a:t>Logistic </a:t>
            </a:r>
            <a:r>
              <a:rPr lang="zh-CN" altLang="en-US"/>
              <a:t>回归</a:t>
            </a:r>
            <a:endParaRPr lang="en-US" altLang="zh-CN"/>
          </a:p>
          <a:p>
            <a:pPr marL="114300" indent="0" algn="l">
              <a:buNone/>
            </a:pPr>
            <a:r>
              <a:rPr lang="en-US" b="0" i="0" u="sng">
                <a:solidFill>
                  <a:srgbClr val="8AB4F8"/>
                </a:solidFill>
                <a:effectLst/>
                <a:latin typeface="Roboto" panose="02000000000000000000" pitchFamily="2" charset="0"/>
                <a:hlinkClick r:id="rId3"/>
              </a:rPr>
              <a:t>Variance Inflation Factor</a:t>
            </a:r>
          </a:p>
          <a:p>
            <a:endParaRPr lang="en-US"/>
          </a:p>
          <a:p>
            <a:endParaRPr lang="en-US"/>
          </a:p>
          <a:p>
            <a:endParaRPr lang="en-US"/>
          </a:p>
          <a:p>
            <a:r>
              <a:rPr lang="en-US"/>
              <a:t>Business oriented about </a:t>
            </a:r>
          </a:p>
        </p:txBody>
      </p:sp>
    </p:spTree>
    <p:extLst>
      <p:ext uri="{BB962C8B-B14F-4D97-AF65-F5344CB8AC3E}">
        <p14:creationId xmlns:p14="http://schemas.microsoft.com/office/powerpoint/2010/main" val="373193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9193d10b0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9193d10b0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9193d10b0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9193d10b0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9193d10b00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9193d10b00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9193d10b00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9193d10b00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9193d10b00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9193d10b00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9193d10b00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9193d10b00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9193d10b00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9193d10b00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9193d10b00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9193d10b00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8a40411de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8a40411de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9193d10b00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9193d10b0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9193d10b00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9193d10b00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9193d10b00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9193d10b00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9193d10b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9193d10b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9193d10b0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9193d10b0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9193d10b00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9193d10b00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9193d10b00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9193d10b0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9193d10b0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9193d10b0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Variable important. </a:t>
            </a:r>
          </a:p>
          <a:p>
            <a:pPr marL="0" lvl="0" indent="0" algn="l" rtl="0">
              <a:spcBef>
                <a:spcPts val="0"/>
              </a:spcBef>
              <a:spcAft>
                <a:spcPts val="0"/>
              </a:spcAft>
              <a:buNone/>
            </a:pPr>
            <a:r>
              <a:rPr lang="en-US"/>
              <a:t>Give you most and least important </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Conclusion. </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9193d10b00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9193d10b00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8a40411de1_0_1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8a40411de1_0_1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Differnece</a:t>
            </a:r>
            <a:r>
              <a:rPr lang="en-US"/>
              <a:t> income for race in </a:t>
            </a:r>
            <a:r>
              <a:rPr lang="en-US" err="1"/>
              <a:t>eda</a:t>
            </a:r>
            <a:r>
              <a:rPr lang="en-US"/>
              <a:t> report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14"/>
          <p:cNvGrpSpPr/>
          <p:nvPr/>
        </p:nvGrpSpPr>
        <p:grpSpPr>
          <a:xfrm>
            <a:off x="10350" y="10500"/>
            <a:ext cx="9123300" cy="5122500"/>
            <a:chOff x="10350" y="10500"/>
            <a:chExt cx="9123300" cy="5122500"/>
          </a:xfrm>
        </p:grpSpPr>
        <p:sp>
          <p:nvSpPr>
            <p:cNvPr id="58" name="Google Shape;58;p14"/>
            <p:cNvSpPr/>
            <p:nvPr/>
          </p:nvSpPr>
          <p:spPr>
            <a:xfrm>
              <a:off x="10350" y="10500"/>
              <a:ext cx="9123300" cy="5122500"/>
            </a:xfrm>
            <a:prstGeom prst="rect">
              <a:avLst/>
            </a:prstGeom>
            <a:solidFill>
              <a:schemeClr val="lt1"/>
            </a:solidFill>
            <a:ln w="1905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a:off x="181125" y="181125"/>
              <a:ext cx="8795400" cy="4781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14"/>
          <p:cNvSpPr txBox="1">
            <a:spLocks noGrp="1"/>
          </p:cNvSpPr>
          <p:nvPr>
            <p:ph type="title"/>
          </p:nvPr>
        </p:nvSpPr>
        <p:spPr>
          <a:xfrm>
            <a:off x="811650" y="645325"/>
            <a:ext cx="5482500" cy="1656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dk1"/>
              </a:buClr>
              <a:buSzPts val="4800"/>
              <a:buNone/>
              <a:defRPr sz="4800">
                <a:solidFill>
                  <a:schemeClr val="lt1"/>
                </a:solidFill>
              </a:defRPr>
            </a:lvl1pPr>
            <a:lvl2pPr lvl="1" algn="l">
              <a:lnSpc>
                <a:spcPct val="100000"/>
              </a:lnSpc>
              <a:spcBef>
                <a:spcPts val="0"/>
              </a:spcBef>
              <a:spcAft>
                <a:spcPts val="0"/>
              </a:spcAft>
              <a:buClr>
                <a:schemeClr val="dk1"/>
              </a:buClr>
              <a:buSzPts val="4800"/>
              <a:buNone/>
              <a:defRPr sz="4800">
                <a:solidFill>
                  <a:schemeClr val="lt1"/>
                </a:solidFill>
              </a:defRPr>
            </a:lvl2pPr>
            <a:lvl3pPr lvl="2" algn="l">
              <a:lnSpc>
                <a:spcPct val="100000"/>
              </a:lnSpc>
              <a:spcBef>
                <a:spcPts val="0"/>
              </a:spcBef>
              <a:spcAft>
                <a:spcPts val="0"/>
              </a:spcAft>
              <a:buClr>
                <a:schemeClr val="dk1"/>
              </a:buClr>
              <a:buSzPts val="4800"/>
              <a:buNone/>
              <a:defRPr sz="4800">
                <a:solidFill>
                  <a:schemeClr val="lt1"/>
                </a:solidFill>
              </a:defRPr>
            </a:lvl3pPr>
            <a:lvl4pPr lvl="3" algn="l">
              <a:lnSpc>
                <a:spcPct val="100000"/>
              </a:lnSpc>
              <a:spcBef>
                <a:spcPts val="0"/>
              </a:spcBef>
              <a:spcAft>
                <a:spcPts val="0"/>
              </a:spcAft>
              <a:buClr>
                <a:schemeClr val="dk1"/>
              </a:buClr>
              <a:buSzPts val="4800"/>
              <a:buNone/>
              <a:defRPr sz="4800">
                <a:solidFill>
                  <a:schemeClr val="lt1"/>
                </a:solidFill>
              </a:defRPr>
            </a:lvl4pPr>
            <a:lvl5pPr lvl="4" algn="l">
              <a:lnSpc>
                <a:spcPct val="100000"/>
              </a:lnSpc>
              <a:spcBef>
                <a:spcPts val="0"/>
              </a:spcBef>
              <a:spcAft>
                <a:spcPts val="0"/>
              </a:spcAft>
              <a:buClr>
                <a:schemeClr val="dk1"/>
              </a:buClr>
              <a:buSzPts val="4800"/>
              <a:buNone/>
              <a:defRPr sz="4800">
                <a:solidFill>
                  <a:schemeClr val="lt1"/>
                </a:solidFill>
              </a:defRPr>
            </a:lvl5pPr>
            <a:lvl6pPr lvl="5" algn="l">
              <a:lnSpc>
                <a:spcPct val="100000"/>
              </a:lnSpc>
              <a:spcBef>
                <a:spcPts val="0"/>
              </a:spcBef>
              <a:spcAft>
                <a:spcPts val="0"/>
              </a:spcAft>
              <a:buClr>
                <a:schemeClr val="dk1"/>
              </a:buClr>
              <a:buSzPts val="4800"/>
              <a:buNone/>
              <a:defRPr sz="4800">
                <a:solidFill>
                  <a:schemeClr val="lt1"/>
                </a:solidFill>
              </a:defRPr>
            </a:lvl6pPr>
            <a:lvl7pPr lvl="6" algn="l">
              <a:lnSpc>
                <a:spcPct val="100000"/>
              </a:lnSpc>
              <a:spcBef>
                <a:spcPts val="0"/>
              </a:spcBef>
              <a:spcAft>
                <a:spcPts val="0"/>
              </a:spcAft>
              <a:buClr>
                <a:schemeClr val="dk1"/>
              </a:buClr>
              <a:buSzPts val="4800"/>
              <a:buNone/>
              <a:defRPr sz="4800">
                <a:solidFill>
                  <a:schemeClr val="lt1"/>
                </a:solidFill>
              </a:defRPr>
            </a:lvl7pPr>
            <a:lvl8pPr lvl="7" algn="l">
              <a:lnSpc>
                <a:spcPct val="100000"/>
              </a:lnSpc>
              <a:spcBef>
                <a:spcPts val="0"/>
              </a:spcBef>
              <a:spcAft>
                <a:spcPts val="0"/>
              </a:spcAft>
              <a:buClr>
                <a:schemeClr val="dk1"/>
              </a:buClr>
              <a:buSzPts val="4800"/>
              <a:buNone/>
              <a:defRPr sz="4800">
                <a:solidFill>
                  <a:schemeClr val="lt1"/>
                </a:solidFill>
              </a:defRPr>
            </a:lvl8pPr>
            <a:lvl9pPr lvl="8" algn="l">
              <a:lnSpc>
                <a:spcPct val="100000"/>
              </a:lnSpc>
              <a:spcBef>
                <a:spcPts val="0"/>
              </a:spcBef>
              <a:spcAft>
                <a:spcPts val="0"/>
              </a:spcAft>
              <a:buClr>
                <a:schemeClr val="dk1"/>
              </a:buClr>
              <a:buSzPts val="4800"/>
              <a:buNone/>
              <a:defRPr sz="4800">
                <a:solidFill>
                  <a:schemeClr val="lt1"/>
                </a:solidFill>
              </a:defRPr>
            </a:lvl9pPr>
          </a:lstStyle>
          <a:p>
            <a:endParaRPr/>
          </a:p>
        </p:txBody>
      </p:sp>
      <p:sp>
        <p:nvSpPr>
          <p:cNvPr id="61" name="Google Shape;61;p14"/>
          <p:cNvSpPr txBox="1">
            <a:spLocks noGrp="1"/>
          </p:cNvSpPr>
          <p:nvPr>
            <p:ph type="body" idx="1"/>
          </p:nvPr>
        </p:nvSpPr>
        <p:spPr>
          <a:xfrm>
            <a:off x="811650" y="2530150"/>
            <a:ext cx="2465100" cy="1930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62" name="Google Shape;62;p14"/>
          <p:cNvSpPr txBox="1">
            <a:spLocks noGrp="1"/>
          </p:cNvSpPr>
          <p:nvPr>
            <p:ph type="body" idx="2"/>
          </p:nvPr>
        </p:nvSpPr>
        <p:spPr>
          <a:xfrm>
            <a:off x="3346263" y="2530150"/>
            <a:ext cx="2465100" cy="1930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63" name="Google Shape;63;p14"/>
          <p:cNvSpPr txBox="1">
            <a:spLocks noGrp="1"/>
          </p:cNvSpPr>
          <p:nvPr>
            <p:ph type="body" idx="3"/>
          </p:nvPr>
        </p:nvSpPr>
        <p:spPr>
          <a:xfrm>
            <a:off x="5880875" y="2530813"/>
            <a:ext cx="2465100" cy="1930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64" name="Google Shape;64;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65"/>
        <p:cNvGrpSpPr/>
        <p:nvPr/>
      </p:nvGrpSpPr>
      <p:grpSpPr>
        <a:xfrm>
          <a:off x="0" y="0"/>
          <a:ext cx="0" cy="0"/>
          <a:chOff x="0" y="0"/>
          <a:chExt cx="0" cy="0"/>
        </a:xfrm>
      </p:grpSpPr>
      <p:sp>
        <p:nvSpPr>
          <p:cNvPr id="66" name="Google Shape;66;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0" y="0"/>
            <a:ext cx="35127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title"/>
          </p:nvPr>
        </p:nvSpPr>
        <p:spPr>
          <a:xfrm>
            <a:off x="311700" y="307825"/>
            <a:ext cx="2631900" cy="4316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3000"/>
              <a:buNone/>
              <a:defRPr sz="3000" b="1">
                <a:solidFill>
                  <a:srgbClr val="FFFFFF"/>
                </a:solidFill>
              </a:defRPr>
            </a:lvl1pPr>
            <a:lvl2pPr lvl="1" algn="l">
              <a:lnSpc>
                <a:spcPct val="100000"/>
              </a:lnSpc>
              <a:spcBef>
                <a:spcPts val="0"/>
              </a:spcBef>
              <a:spcAft>
                <a:spcPts val="0"/>
              </a:spcAft>
              <a:buClr>
                <a:srgbClr val="FFFFFF"/>
              </a:buClr>
              <a:buSzPts val="3000"/>
              <a:buNone/>
              <a:defRPr sz="3000" b="1">
                <a:solidFill>
                  <a:srgbClr val="FFFFFF"/>
                </a:solidFill>
              </a:defRPr>
            </a:lvl2pPr>
            <a:lvl3pPr lvl="2" algn="l">
              <a:lnSpc>
                <a:spcPct val="100000"/>
              </a:lnSpc>
              <a:spcBef>
                <a:spcPts val="0"/>
              </a:spcBef>
              <a:spcAft>
                <a:spcPts val="0"/>
              </a:spcAft>
              <a:buClr>
                <a:srgbClr val="FFFFFF"/>
              </a:buClr>
              <a:buSzPts val="3000"/>
              <a:buNone/>
              <a:defRPr sz="3000" b="1">
                <a:solidFill>
                  <a:srgbClr val="FFFFFF"/>
                </a:solidFill>
              </a:defRPr>
            </a:lvl3pPr>
            <a:lvl4pPr lvl="3" algn="l">
              <a:lnSpc>
                <a:spcPct val="100000"/>
              </a:lnSpc>
              <a:spcBef>
                <a:spcPts val="0"/>
              </a:spcBef>
              <a:spcAft>
                <a:spcPts val="0"/>
              </a:spcAft>
              <a:buClr>
                <a:srgbClr val="FFFFFF"/>
              </a:buClr>
              <a:buSzPts val="3000"/>
              <a:buNone/>
              <a:defRPr sz="3000" b="1">
                <a:solidFill>
                  <a:srgbClr val="FFFFFF"/>
                </a:solidFill>
              </a:defRPr>
            </a:lvl4pPr>
            <a:lvl5pPr lvl="4" algn="l">
              <a:lnSpc>
                <a:spcPct val="100000"/>
              </a:lnSpc>
              <a:spcBef>
                <a:spcPts val="0"/>
              </a:spcBef>
              <a:spcAft>
                <a:spcPts val="0"/>
              </a:spcAft>
              <a:buClr>
                <a:srgbClr val="FFFFFF"/>
              </a:buClr>
              <a:buSzPts val="3000"/>
              <a:buNone/>
              <a:defRPr sz="3000" b="1">
                <a:solidFill>
                  <a:srgbClr val="FFFFFF"/>
                </a:solidFill>
              </a:defRPr>
            </a:lvl5pPr>
            <a:lvl6pPr lvl="5" algn="l">
              <a:lnSpc>
                <a:spcPct val="100000"/>
              </a:lnSpc>
              <a:spcBef>
                <a:spcPts val="0"/>
              </a:spcBef>
              <a:spcAft>
                <a:spcPts val="0"/>
              </a:spcAft>
              <a:buClr>
                <a:srgbClr val="FFFFFF"/>
              </a:buClr>
              <a:buSzPts val="3000"/>
              <a:buNone/>
              <a:defRPr sz="3000" b="1">
                <a:solidFill>
                  <a:srgbClr val="FFFFFF"/>
                </a:solidFill>
              </a:defRPr>
            </a:lvl6pPr>
            <a:lvl7pPr lvl="6" algn="l">
              <a:lnSpc>
                <a:spcPct val="100000"/>
              </a:lnSpc>
              <a:spcBef>
                <a:spcPts val="0"/>
              </a:spcBef>
              <a:spcAft>
                <a:spcPts val="0"/>
              </a:spcAft>
              <a:buClr>
                <a:srgbClr val="FFFFFF"/>
              </a:buClr>
              <a:buSzPts val="3000"/>
              <a:buNone/>
              <a:defRPr sz="3000" b="1">
                <a:solidFill>
                  <a:srgbClr val="FFFFFF"/>
                </a:solidFill>
              </a:defRPr>
            </a:lvl7pPr>
            <a:lvl8pPr lvl="7" algn="l">
              <a:lnSpc>
                <a:spcPct val="100000"/>
              </a:lnSpc>
              <a:spcBef>
                <a:spcPts val="0"/>
              </a:spcBef>
              <a:spcAft>
                <a:spcPts val="0"/>
              </a:spcAft>
              <a:buClr>
                <a:srgbClr val="FFFFFF"/>
              </a:buClr>
              <a:buSzPts val="3000"/>
              <a:buNone/>
              <a:defRPr sz="3000" b="1">
                <a:solidFill>
                  <a:srgbClr val="FFFFFF"/>
                </a:solidFill>
              </a:defRPr>
            </a:lvl8pPr>
            <a:lvl9pPr lvl="8" algn="l">
              <a:lnSpc>
                <a:spcPct val="100000"/>
              </a:lnSpc>
              <a:spcBef>
                <a:spcPts val="0"/>
              </a:spcBef>
              <a:spcAft>
                <a:spcPts val="0"/>
              </a:spcAft>
              <a:buClr>
                <a:srgbClr val="FFFFFF"/>
              </a:buClr>
              <a:buSzPts val="3000"/>
              <a:buNone/>
              <a:defRPr sz="3000" b="1">
                <a:solidFill>
                  <a:srgbClr val="FFFFFF"/>
                </a:solidFill>
              </a:defRPr>
            </a:lvl9pPr>
          </a:lstStyle>
          <a:p>
            <a:endParaRPr/>
          </a:p>
        </p:txBody>
      </p:sp>
      <p:sp>
        <p:nvSpPr>
          <p:cNvPr id="69" name="Google Shape;69;p15"/>
          <p:cNvSpPr txBox="1">
            <a:spLocks noGrp="1"/>
          </p:cNvSpPr>
          <p:nvPr>
            <p:ph type="body" idx="1"/>
          </p:nvPr>
        </p:nvSpPr>
        <p:spPr>
          <a:xfrm>
            <a:off x="4011825" y="364950"/>
            <a:ext cx="4850400" cy="4259700"/>
          </a:xfrm>
          <a:prstGeom prst="rect">
            <a:avLst/>
          </a:prstGeom>
          <a:noFill/>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70" name="Google Shape;70;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AUTOLAYOUT_5">
    <p:bg>
      <p:bgPr>
        <a:solidFill>
          <a:srgbClr val="FFFFFF"/>
        </a:solidFill>
        <a:effectLst/>
      </p:bgPr>
    </p:bg>
    <p:spTree>
      <p:nvGrpSpPr>
        <p:cNvPr id="1" name="Shape 71"/>
        <p:cNvGrpSpPr/>
        <p:nvPr/>
      </p:nvGrpSpPr>
      <p:grpSpPr>
        <a:xfrm>
          <a:off x="0" y="0"/>
          <a:ext cx="0" cy="0"/>
          <a:chOff x="0" y="0"/>
          <a:chExt cx="0" cy="0"/>
        </a:xfrm>
      </p:grpSpPr>
      <p:sp>
        <p:nvSpPr>
          <p:cNvPr id="72" name="Google Shape;72;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txBox="1">
            <a:spLocks noGrp="1"/>
          </p:cNvSpPr>
          <p:nvPr>
            <p:ph type="title"/>
          </p:nvPr>
        </p:nvSpPr>
        <p:spPr>
          <a:xfrm>
            <a:off x="351600" y="2736850"/>
            <a:ext cx="3997500" cy="1389600"/>
          </a:xfrm>
          <a:prstGeom prst="rect">
            <a:avLst/>
          </a:prstGeom>
          <a:noFill/>
        </p:spPr>
        <p:txBody>
          <a:bodyPr spcFirstLastPara="1" wrap="square" lIns="91425" tIns="91425" rIns="91425" bIns="91425" anchor="ctr" anchorCtr="0">
            <a:normAutofit/>
          </a:bodyPr>
          <a:lstStyle>
            <a:lvl1pPr lvl="0" algn="l">
              <a:lnSpc>
                <a:spcPct val="100000"/>
              </a:lnSpc>
              <a:spcBef>
                <a:spcPts val="0"/>
              </a:spcBef>
              <a:spcAft>
                <a:spcPts val="0"/>
              </a:spcAft>
              <a:buNone/>
              <a:defRPr sz="2800" b="1">
                <a:solidFill>
                  <a:srgbClr val="212121"/>
                </a:solidFill>
              </a:defRPr>
            </a:lvl1pPr>
            <a:lvl2pPr lvl="1" algn="l">
              <a:lnSpc>
                <a:spcPct val="100000"/>
              </a:lnSpc>
              <a:spcBef>
                <a:spcPts val="0"/>
              </a:spcBef>
              <a:spcAft>
                <a:spcPts val="0"/>
              </a:spcAft>
              <a:buNone/>
              <a:defRPr sz="2800" b="1">
                <a:solidFill>
                  <a:srgbClr val="212121"/>
                </a:solidFill>
              </a:defRPr>
            </a:lvl2pPr>
            <a:lvl3pPr lvl="2" algn="l">
              <a:lnSpc>
                <a:spcPct val="100000"/>
              </a:lnSpc>
              <a:spcBef>
                <a:spcPts val="0"/>
              </a:spcBef>
              <a:spcAft>
                <a:spcPts val="0"/>
              </a:spcAft>
              <a:buNone/>
              <a:defRPr sz="2800" b="1">
                <a:solidFill>
                  <a:srgbClr val="212121"/>
                </a:solidFill>
              </a:defRPr>
            </a:lvl3pPr>
            <a:lvl4pPr lvl="3" algn="l">
              <a:lnSpc>
                <a:spcPct val="100000"/>
              </a:lnSpc>
              <a:spcBef>
                <a:spcPts val="0"/>
              </a:spcBef>
              <a:spcAft>
                <a:spcPts val="0"/>
              </a:spcAft>
              <a:buNone/>
              <a:defRPr sz="2800" b="1">
                <a:solidFill>
                  <a:srgbClr val="212121"/>
                </a:solidFill>
              </a:defRPr>
            </a:lvl4pPr>
            <a:lvl5pPr lvl="4" algn="l">
              <a:lnSpc>
                <a:spcPct val="100000"/>
              </a:lnSpc>
              <a:spcBef>
                <a:spcPts val="0"/>
              </a:spcBef>
              <a:spcAft>
                <a:spcPts val="0"/>
              </a:spcAft>
              <a:buNone/>
              <a:defRPr sz="2800" b="1">
                <a:solidFill>
                  <a:srgbClr val="212121"/>
                </a:solidFill>
              </a:defRPr>
            </a:lvl5pPr>
            <a:lvl6pPr lvl="5" algn="l">
              <a:lnSpc>
                <a:spcPct val="100000"/>
              </a:lnSpc>
              <a:spcBef>
                <a:spcPts val="0"/>
              </a:spcBef>
              <a:spcAft>
                <a:spcPts val="0"/>
              </a:spcAft>
              <a:buNone/>
              <a:defRPr sz="2800" b="1">
                <a:solidFill>
                  <a:srgbClr val="212121"/>
                </a:solidFill>
              </a:defRPr>
            </a:lvl6pPr>
            <a:lvl7pPr lvl="6" algn="l">
              <a:lnSpc>
                <a:spcPct val="100000"/>
              </a:lnSpc>
              <a:spcBef>
                <a:spcPts val="0"/>
              </a:spcBef>
              <a:spcAft>
                <a:spcPts val="0"/>
              </a:spcAft>
              <a:buNone/>
              <a:defRPr sz="2800" b="1">
                <a:solidFill>
                  <a:srgbClr val="212121"/>
                </a:solidFill>
              </a:defRPr>
            </a:lvl7pPr>
            <a:lvl8pPr lvl="7" algn="l">
              <a:lnSpc>
                <a:spcPct val="100000"/>
              </a:lnSpc>
              <a:spcBef>
                <a:spcPts val="0"/>
              </a:spcBef>
              <a:spcAft>
                <a:spcPts val="0"/>
              </a:spcAft>
              <a:buNone/>
              <a:defRPr sz="2800" b="1">
                <a:solidFill>
                  <a:srgbClr val="212121"/>
                </a:solidFill>
              </a:defRPr>
            </a:lvl8pPr>
            <a:lvl9pPr lvl="8" algn="l">
              <a:lnSpc>
                <a:spcPct val="100000"/>
              </a:lnSpc>
              <a:spcBef>
                <a:spcPts val="0"/>
              </a:spcBef>
              <a:spcAft>
                <a:spcPts val="0"/>
              </a:spcAft>
              <a:buNone/>
              <a:defRPr sz="2800" b="1">
                <a:solidFill>
                  <a:srgbClr val="212121"/>
                </a:solidFill>
              </a:defRPr>
            </a:lvl9pPr>
          </a:lstStyle>
          <a:p>
            <a:endParaRPr/>
          </a:p>
        </p:txBody>
      </p:sp>
      <p:sp>
        <p:nvSpPr>
          <p:cNvPr id="74" name="Google Shape;74;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9.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1.sv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5.svg"/><Relationship Id="rId5" Type="http://schemas.openxmlformats.org/officeDocument/2006/relationships/image" Target="../media/image61.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ctrTitle"/>
          </p:nvPr>
        </p:nvSpPr>
        <p:spPr>
          <a:xfrm>
            <a:off x="205274" y="1403972"/>
            <a:ext cx="8520600" cy="2052600"/>
          </a:xfrm>
          <a:prstGeom prst="rect">
            <a:avLst/>
          </a:prstGeom>
        </p:spPr>
        <p:txBody>
          <a:bodyPr spcFirstLastPara="1" wrap="square" lIns="91425" tIns="91425" rIns="91425" bIns="91425" anchor="t" anchorCtr="0">
            <a:normAutofit fontScale="90000"/>
          </a:bodyPr>
          <a:lstStyle/>
          <a:p>
            <a:r>
              <a:rPr lang="en" sz="3300"/>
              <a:t>Life</a:t>
            </a:r>
            <a:r>
              <a:rPr lang="zh-CN" altLang="en-US" sz="3300"/>
              <a:t> </a:t>
            </a:r>
            <a:r>
              <a:rPr lang="en-US" altLang="zh-CN" sz="3300"/>
              <a:t>Plan Consulting</a:t>
            </a:r>
            <a:br>
              <a:rPr lang="en" sz="3300"/>
            </a:br>
            <a:br>
              <a:rPr lang="en" sz="3300"/>
            </a:br>
            <a:r>
              <a:rPr lang="en-US" sz="2000">
                <a:solidFill>
                  <a:schemeClr val="tx1"/>
                </a:solidFill>
              </a:rPr>
              <a:t>Group 18</a:t>
            </a:r>
            <a:br>
              <a:rPr lang="en-US" sz="2000">
                <a:solidFill>
                  <a:schemeClr val="tx1"/>
                </a:solidFill>
              </a:rPr>
            </a:br>
            <a:br>
              <a:rPr lang="en-US" sz="2000">
                <a:solidFill>
                  <a:schemeClr val="tx1"/>
                </a:solidFill>
              </a:rPr>
            </a:br>
            <a:br>
              <a:rPr lang="en-US" sz="800">
                <a:solidFill>
                  <a:schemeClr val="tx1"/>
                </a:solidFill>
              </a:rPr>
            </a:br>
            <a:endParaRPr lang="en" sz="2800"/>
          </a:p>
        </p:txBody>
      </p:sp>
      <p:sp>
        <p:nvSpPr>
          <p:cNvPr id="81" name="Google Shape;81;p17"/>
          <p:cNvSpPr txBox="1"/>
          <p:nvPr/>
        </p:nvSpPr>
        <p:spPr>
          <a:xfrm>
            <a:off x="6809700" y="3456572"/>
            <a:ext cx="20226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Jiaqi Han</a:t>
            </a:r>
            <a:endParaRPr>
              <a:solidFill>
                <a:srgbClr val="FFFFFF"/>
              </a:solidFill>
            </a:endParaRPr>
          </a:p>
          <a:p>
            <a:pPr marL="0" lvl="0" indent="0" algn="l" rtl="0">
              <a:spcBef>
                <a:spcPts val="0"/>
              </a:spcBef>
              <a:spcAft>
                <a:spcPts val="0"/>
              </a:spcAft>
              <a:buNone/>
            </a:pPr>
            <a:r>
              <a:rPr lang="en" err="1">
                <a:solidFill>
                  <a:srgbClr val="FFFFFF"/>
                </a:solidFill>
              </a:rPr>
              <a:t>Ruohan</a:t>
            </a:r>
            <a:r>
              <a:rPr lang="en">
                <a:solidFill>
                  <a:srgbClr val="FFFFFF"/>
                </a:solidFill>
              </a:rPr>
              <a:t> Zhang</a:t>
            </a:r>
            <a:endParaRPr>
              <a:solidFill>
                <a:srgbClr val="FFFFFF"/>
              </a:solidFill>
            </a:endParaRPr>
          </a:p>
          <a:p>
            <a:pPr marL="0" lvl="0" indent="0" algn="l" rtl="0">
              <a:spcBef>
                <a:spcPts val="0"/>
              </a:spcBef>
              <a:spcAft>
                <a:spcPts val="0"/>
              </a:spcAft>
              <a:buNone/>
            </a:pPr>
            <a:r>
              <a:rPr lang="en" err="1">
                <a:solidFill>
                  <a:srgbClr val="FFFFFF"/>
                </a:solidFill>
              </a:rPr>
              <a:t>Yongyi</a:t>
            </a:r>
            <a:r>
              <a:rPr lang="en">
                <a:solidFill>
                  <a:srgbClr val="FFFFFF"/>
                </a:solidFill>
              </a:rPr>
              <a:t> Ji</a:t>
            </a:r>
            <a:endParaRPr lang="en-US">
              <a:solidFill>
                <a:srgbClr val="FFFFFF"/>
              </a:solidFill>
            </a:endParaRPr>
          </a:p>
          <a:p>
            <a:r>
              <a:rPr lang="en-US">
                <a:solidFill>
                  <a:srgbClr val="FFFFFF"/>
                </a:solidFill>
              </a:rPr>
              <a:t>Wenxiong Huang</a:t>
            </a:r>
          </a:p>
          <a:p>
            <a:pPr marL="0" lvl="0" indent="0" algn="l" rtl="0">
              <a:spcBef>
                <a:spcPts val="0"/>
              </a:spcBef>
              <a:spcAft>
                <a:spcPts val="0"/>
              </a:spcAft>
              <a:buNone/>
            </a:pPr>
            <a:endParaRPr lang="en-US">
              <a:solidFill>
                <a:srgbClr val="FFFFFF"/>
              </a:solidFill>
            </a:endParaRPr>
          </a:p>
        </p:txBody>
      </p:sp>
      <p:sp>
        <p:nvSpPr>
          <p:cNvPr id="2" name="TextBox 1">
            <a:extLst>
              <a:ext uri="{FF2B5EF4-FFF2-40B4-BE49-F238E27FC236}">
                <a16:creationId xmlns:a16="http://schemas.microsoft.com/office/drawing/2014/main" id="{EBD13691-6BCC-C236-5382-6D9DE3EDE7B9}"/>
              </a:ext>
            </a:extLst>
          </p:cNvPr>
          <p:cNvSpPr txBox="1"/>
          <p:nvPr/>
        </p:nvSpPr>
        <p:spPr>
          <a:xfrm>
            <a:off x="494522" y="3379746"/>
            <a:ext cx="4161454" cy="1015663"/>
          </a:xfrm>
          <a:prstGeom prst="rect">
            <a:avLst/>
          </a:prstGeom>
          <a:noFill/>
        </p:spPr>
        <p:txBody>
          <a:bodyPr wrap="square" rtlCol="0">
            <a:spAutoFit/>
          </a:bodyPr>
          <a:lstStyle/>
          <a:p>
            <a:r>
              <a:rPr lang="en-US" sz="1200">
                <a:solidFill>
                  <a:schemeClr val="tx1"/>
                </a:solidFill>
              </a:rPr>
              <a:t>Recording: https://</a:t>
            </a:r>
            <a:r>
              <a:rPr lang="en-US" sz="1200" err="1">
                <a:solidFill>
                  <a:schemeClr val="tx1"/>
                </a:solidFill>
              </a:rPr>
              <a:t>usc.zoom.us</a:t>
            </a:r>
            <a:r>
              <a:rPr lang="en-US" sz="1200">
                <a:solidFill>
                  <a:schemeClr val="tx1"/>
                </a:solidFill>
              </a:rPr>
              <a:t>/rec/play/d9BubO5quqeRXvMSXKyTBqyVtVRPG7UBYsBFi3QXzdW8P-SXZtLfXK-m4g4zTxVtpr2Nlfq9sLoH6I0K.FtVgxgE9Z8eqGCpt?autoplay=</a:t>
            </a:r>
            <a:r>
              <a:rPr lang="en-US" sz="1200" err="1">
                <a:solidFill>
                  <a:schemeClr val="tx1"/>
                </a:solidFill>
              </a:rPr>
              <a:t>true&amp;startTime</a:t>
            </a:r>
            <a:r>
              <a:rPr lang="en-US" sz="1200">
                <a:solidFill>
                  <a:schemeClr val="tx1"/>
                </a:solidFill>
              </a:rPr>
              <a:t>=1669162718000</a:t>
            </a:r>
            <a:endParaRPr lang="en-US"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DFDB8-DC91-AF86-3656-16BC1AFFEFB3}"/>
              </a:ext>
            </a:extLst>
          </p:cNvPr>
          <p:cNvSpPr>
            <a:spLocks noGrp="1"/>
          </p:cNvSpPr>
          <p:nvPr>
            <p:ph type="title"/>
          </p:nvPr>
        </p:nvSpPr>
        <p:spPr>
          <a:xfrm>
            <a:off x="195969" y="284880"/>
            <a:ext cx="8520600" cy="572700"/>
          </a:xfrm>
        </p:spPr>
        <p:txBody>
          <a:bodyPr>
            <a:normAutofit fontScale="90000"/>
          </a:bodyPr>
          <a:lstStyle/>
          <a:p>
            <a:r>
              <a:rPr lang="en-US"/>
              <a:t>EDA</a:t>
            </a:r>
            <a:r>
              <a:rPr lang="zh-CN" altLang="en-US"/>
              <a:t> - Univariate Analysis - Character</a:t>
            </a:r>
          </a:p>
        </p:txBody>
      </p:sp>
      <p:pic>
        <p:nvPicPr>
          <p:cNvPr id="3074" name="Picture 2">
            <a:extLst>
              <a:ext uri="{FF2B5EF4-FFF2-40B4-BE49-F238E27FC236}">
                <a16:creationId xmlns:a16="http://schemas.microsoft.com/office/drawing/2014/main" id="{AFDE7906-EDDE-1CD7-56FE-E7DB54953E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3422" y="1233049"/>
            <a:ext cx="4408427" cy="2736233"/>
          </a:xfrm>
          <a:prstGeom prst="rect">
            <a:avLst/>
          </a:prstGeom>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84A0EB-738D-1360-A9DA-3ADD0D4476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68208" y="1232751"/>
            <a:ext cx="4263285" cy="2636448"/>
          </a:xfrm>
          <a:prstGeom prst="rect">
            <a:avLst/>
          </a:prstGeom>
          <a:extLst>
            <a:ext uri="{909E8E84-426E-40DD-AFC4-6F175D3DCCD1}">
              <a14:hiddenFill xmlns:a14="http://schemas.microsoft.com/office/drawing/2010/main">
                <a:solidFill>
                  <a:srgbClr val="FFFFFF"/>
                </a:solidFill>
              </a14:hiddenFill>
            </a:ext>
          </a:extLst>
        </p:spPr>
      </p:pic>
      <p:sp>
        <p:nvSpPr>
          <p:cNvPr id="9" name="Google Shape;73;p7">
            <a:extLst>
              <a:ext uri="{FF2B5EF4-FFF2-40B4-BE49-F238E27FC236}">
                <a16:creationId xmlns:a16="http://schemas.microsoft.com/office/drawing/2014/main" id="{67967F92-EBF3-18F1-609C-6563B3479B4B}"/>
              </a:ext>
            </a:extLst>
          </p:cNvPr>
          <p:cNvSpPr txBox="1"/>
          <p:nvPr/>
        </p:nvSpPr>
        <p:spPr>
          <a:xfrm>
            <a:off x="1311755" y="4239740"/>
            <a:ext cx="1942402"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tx1"/>
                </a:solidFill>
              </a:rPr>
              <a:t>Most people has income below 50k</a:t>
            </a:r>
            <a:endParaRPr sz="1600">
              <a:solidFill>
                <a:schemeClr val="tx1"/>
              </a:solidFill>
            </a:endParaRPr>
          </a:p>
        </p:txBody>
      </p:sp>
      <p:sp>
        <p:nvSpPr>
          <p:cNvPr id="11" name="Google Shape;73;p7">
            <a:extLst>
              <a:ext uri="{FF2B5EF4-FFF2-40B4-BE49-F238E27FC236}">
                <a16:creationId xmlns:a16="http://schemas.microsoft.com/office/drawing/2014/main" id="{4A81A676-F136-EBA6-4081-CA9624A17A16}"/>
              </a:ext>
            </a:extLst>
          </p:cNvPr>
          <p:cNvSpPr txBox="1"/>
          <p:nvPr/>
        </p:nvSpPr>
        <p:spPr>
          <a:xfrm>
            <a:off x="5921132" y="4243387"/>
            <a:ext cx="2230504"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tx1"/>
                </a:solidFill>
              </a:rPr>
              <a:t>Most people are male</a:t>
            </a:r>
            <a:endParaRPr sz="1600">
              <a:solidFill>
                <a:schemeClr val="tx1"/>
              </a:solidFill>
            </a:endParaRPr>
          </a:p>
        </p:txBody>
      </p:sp>
    </p:spTree>
    <p:extLst>
      <p:ext uri="{BB962C8B-B14F-4D97-AF65-F5344CB8AC3E}">
        <p14:creationId xmlns:p14="http://schemas.microsoft.com/office/powerpoint/2010/main" val="3236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43466-1B50-BD37-92A6-46F36D7C94D1}"/>
              </a:ext>
            </a:extLst>
          </p:cNvPr>
          <p:cNvSpPr>
            <a:spLocks noGrp="1"/>
          </p:cNvSpPr>
          <p:nvPr>
            <p:ph type="title"/>
          </p:nvPr>
        </p:nvSpPr>
        <p:spPr/>
        <p:txBody>
          <a:bodyPr>
            <a:normAutofit fontScale="90000"/>
          </a:bodyPr>
          <a:lstStyle/>
          <a:p>
            <a:r>
              <a:rPr lang="en-US"/>
              <a:t>EDA</a:t>
            </a:r>
            <a:r>
              <a:rPr lang="zh-CN" altLang="en-US"/>
              <a:t> </a:t>
            </a:r>
            <a:r>
              <a:rPr lang="en-US" altLang="zh-CN"/>
              <a:t>-</a:t>
            </a:r>
            <a:r>
              <a:rPr lang="zh-CN" altLang="en-US"/>
              <a:t> </a:t>
            </a:r>
            <a:r>
              <a:rPr lang="en-US" altLang="zh-CN"/>
              <a:t>Univariate</a:t>
            </a:r>
            <a:r>
              <a:rPr lang="zh-CN" altLang="en-US"/>
              <a:t> </a:t>
            </a:r>
            <a:r>
              <a:rPr lang="en-US" altLang="zh-CN"/>
              <a:t>Analysis</a:t>
            </a:r>
            <a:r>
              <a:rPr lang="zh-CN" altLang="en-US"/>
              <a:t> </a:t>
            </a:r>
            <a:r>
              <a:rPr lang="en-US" altLang="zh-CN"/>
              <a:t>-</a:t>
            </a:r>
            <a:r>
              <a:rPr lang="zh-CN" altLang="en-US"/>
              <a:t> </a:t>
            </a:r>
            <a:r>
              <a:rPr lang="en-US" altLang="zh-CN"/>
              <a:t>Character</a:t>
            </a:r>
            <a:endParaRPr lang="en-US"/>
          </a:p>
        </p:txBody>
      </p:sp>
      <p:pic>
        <p:nvPicPr>
          <p:cNvPr id="5" name="Picture 4" descr="Chart, bar chart, histogram&#10;&#10;Description automatically generated">
            <a:extLst>
              <a:ext uri="{FF2B5EF4-FFF2-40B4-BE49-F238E27FC236}">
                <a16:creationId xmlns:a16="http://schemas.microsoft.com/office/drawing/2014/main" id="{E8E956DE-05A3-9D03-95C1-E911A0ACE7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972" y="1220437"/>
            <a:ext cx="4353999" cy="2690877"/>
          </a:xfrm>
          <a:prstGeom prst="rect">
            <a:avLst/>
          </a:prstGeom>
          <a:extLst>
            <a:ext uri="{909E8E84-426E-40DD-AFC4-6F175D3DCCD1}">
              <a14:hiddenFill xmlns:a14="http://schemas.microsoft.com/office/drawing/2010/main">
                <a:solidFill>
                  <a:srgbClr val="FFFFFF"/>
                </a:solidFill>
              </a14:hiddenFill>
            </a:ext>
          </a:extLst>
        </p:spPr>
      </p:pic>
      <p:pic>
        <p:nvPicPr>
          <p:cNvPr id="7" name="Picture 8" descr="Chart, bar chart&#10;&#10;Description automatically generated">
            <a:extLst>
              <a:ext uri="{FF2B5EF4-FFF2-40B4-BE49-F238E27FC236}">
                <a16:creationId xmlns:a16="http://schemas.microsoft.com/office/drawing/2014/main" id="{3201604B-F444-8E85-5C49-8E3C06DEDA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7441" y="1223681"/>
            <a:ext cx="4345333" cy="2681805"/>
          </a:xfrm>
          <a:prstGeom prst="rect">
            <a:avLst/>
          </a:prstGeom>
          <a:extLst>
            <a:ext uri="{909E8E84-426E-40DD-AFC4-6F175D3DCCD1}">
              <a14:hiddenFill xmlns:a14="http://schemas.microsoft.com/office/drawing/2010/main">
                <a:solidFill>
                  <a:srgbClr val="FFFFFF"/>
                </a:solidFill>
              </a14:hiddenFill>
            </a:ext>
          </a:extLst>
        </p:spPr>
      </p:pic>
      <p:sp>
        <p:nvSpPr>
          <p:cNvPr id="9" name="Google Shape;73;p7">
            <a:extLst>
              <a:ext uri="{FF2B5EF4-FFF2-40B4-BE49-F238E27FC236}">
                <a16:creationId xmlns:a16="http://schemas.microsoft.com/office/drawing/2014/main" id="{5D59AA91-CA40-557C-34B1-161141FAA5E1}"/>
              </a:ext>
            </a:extLst>
          </p:cNvPr>
          <p:cNvSpPr txBox="1"/>
          <p:nvPr/>
        </p:nvSpPr>
        <p:spPr>
          <a:xfrm>
            <a:off x="1320826" y="4158097"/>
            <a:ext cx="2268973" cy="677078"/>
          </a:xfrm>
          <a:prstGeom prst="rect">
            <a:avLst/>
          </a:prstGeom>
          <a:noFill/>
          <a:ln>
            <a:noFill/>
          </a:ln>
        </p:spPr>
        <p:txBody>
          <a:bodyPr spcFirstLastPara="1" wrap="square" lIns="91425" tIns="91425" rIns="91425" bIns="91425" anchor="t" anchorCtr="0">
            <a:spAutoFit/>
          </a:bodyPr>
          <a:lstStyle/>
          <a:p>
            <a:r>
              <a:rPr lang="en-US" sz="1600">
                <a:solidFill>
                  <a:schemeClr val="tx1"/>
                </a:solidFill>
              </a:rPr>
              <a:t>White people has the highest percentage </a:t>
            </a:r>
          </a:p>
        </p:txBody>
      </p:sp>
      <p:sp>
        <p:nvSpPr>
          <p:cNvPr id="10" name="TextBox 9">
            <a:extLst>
              <a:ext uri="{FF2B5EF4-FFF2-40B4-BE49-F238E27FC236}">
                <a16:creationId xmlns:a16="http://schemas.microsoft.com/office/drawing/2014/main" id="{B2945F38-EFFD-21C5-C0CC-A1E9C3791D2B}"/>
              </a:ext>
            </a:extLst>
          </p:cNvPr>
          <p:cNvSpPr txBox="1"/>
          <p:nvPr/>
        </p:nvSpPr>
        <p:spPr>
          <a:xfrm>
            <a:off x="5450114" y="423907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Most of people work as private</a:t>
            </a:r>
          </a:p>
        </p:txBody>
      </p:sp>
    </p:spTree>
    <p:extLst>
      <p:ext uri="{BB962C8B-B14F-4D97-AF65-F5344CB8AC3E}">
        <p14:creationId xmlns:p14="http://schemas.microsoft.com/office/powerpoint/2010/main" val="2691784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DFDB8-DC91-AF86-3656-16BC1AFFEFB3}"/>
              </a:ext>
            </a:extLst>
          </p:cNvPr>
          <p:cNvSpPr>
            <a:spLocks noGrp="1"/>
          </p:cNvSpPr>
          <p:nvPr>
            <p:ph type="title"/>
          </p:nvPr>
        </p:nvSpPr>
        <p:spPr/>
        <p:txBody>
          <a:bodyPr>
            <a:normAutofit fontScale="90000"/>
          </a:bodyPr>
          <a:lstStyle/>
          <a:p>
            <a:r>
              <a:rPr lang="en-US"/>
              <a:t>EDA</a:t>
            </a:r>
            <a:r>
              <a:rPr lang="en-US" altLang="zh-CN"/>
              <a:t> - Univariate Analysis</a:t>
            </a:r>
            <a:r>
              <a:rPr lang="zh-CN" altLang="en-US"/>
              <a:t> -</a:t>
            </a:r>
            <a:r>
              <a:rPr lang="en-US" altLang="zh-CN"/>
              <a:t> Data transform</a:t>
            </a:r>
            <a:endParaRPr lang="en-US"/>
          </a:p>
        </p:txBody>
      </p:sp>
      <p:sp>
        <p:nvSpPr>
          <p:cNvPr id="5" name="TextBox 4">
            <a:extLst>
              <a:ext uri="{FF2B5EF4-FFF2-40B4-BE49-F238E27FC236}">
                <a16:creationId xmlns:a16="http://schemas.microsoft.com/office/drawing/2014/main" id="{64FAB639-091C-C907-B90E-3BFC1B0A90BD}"/>
              </a:ext>
            </a:extLst>
          </p:cNvPr>
          <p:cNvSpPr txBox="1"/>
          <p:nvPr/>
        </p:nvSpPr>
        <p:spPr>
          <a:xfrm>
            <a:off x="688490" y="3825860"/>
            <a:ext cx="7767020" cy="954107"/>
          </a:xfrm>
          <a:prstGeom prst="rect">
            <a:avLst/>
          </a:prstGeom>
          <a:noFill/>
        </p:spPr>
        <p:txBody>
          <a:bodyPr wrap="square" lIns="91440" tIns="45720" rIns="91440" bIns="45720" anchor="t">
            <a:spAutoFit/>
          </a:bodyPr>
          <a:lstStyle/>
          <a:p>
            <a:r>
              <a:rPr lang="en-US" sz="1400" b="0" i="0" u="none" strike="noStrike">
                <a:solidFill>
                  <a:srgbClr val="FFFFFF"/>
                </a:solidFill>
                <a:effectLst/>
              </a:rPr>
              <a:t>Since capital</a:t>
            </a:r>
            <a:r>
              <a:rPr lang="en-US">
                <a:solidFill>
                  <a:srgbClr val="FFFFFF"/>
                </a:solidFill>
              </a:rPr>
              <a:t> </a:t>
            </a:r>
            <a:r>
              <a:rPr lang="en-US" sz="1400" b="0" i="0" u="none" strike="noStrike">
                <a:solidFill>
                  <a:srgbClr val="FFFFFF"/>
                </a:solidFill>
                <a:effectLst/>
              </a:rPr>
              <a:t>gain and capital</a:t>
            </a:r>
            <a:r>
              <a:rPr lang="en-US">
                <a:solidFill>
                  <a:srgbClr val="FFFFFF"/>
                </a:solidFill>
              </a:rPr>
              <a:t> </a:t>
            </a:r>
            <a:r>
              <a:rPr lang="en-US" sz="1400" b="0" i="0" u="none" strike="noStrike">
                <a:solidFill>
                  <a:srgbClr val="FFFFFF"/>
                </a:solidFill>
                <a:effectLst/>
              </a:rPr>
              <a:t>loss are highly skewed, we take the log form of them so that the model assumption could be better satisfied</a:t>
            </a:r>
            <a:endParaRPr lang="en-US" b="0">
              <a:effectLst/>
            </a:endParaRPr>
          </a:p>
          <a:p>
            <a:br>
              <a:rPr lang="en-US"/>
            </a:br>
            <a:endParaRPr lang="en-US"/>
          </a:p>
        </p:txBody>
      </p:sp>
      <p:pic>
        <p:nvPicPr>
          <p:cNvPr id="1026" name="Picture 2">
            <a:extLst>
              <a:ext uri="{FF2B5EF4-FFF2-40B4-BE49-F238E27FC236}">
                <a16:creationId xmlns:a16="http://schemas.microsoft.com/office/drawing/2014/main" id="{EF064F5E-8472-64C9-3767-800FD5597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592" y="1199712"/>
            <a:ext cx="3789155" cy="23588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Chart&#10;&#10;Description automatically generated">
            <a:extLst>
              <a:ext uri="{FF2B5EF4-FFF2-40B4-BE49-F238E27FC236}">
                <a16:creationId xmlns:a16="http://schemas.microsoft.com/office/drawing/2014/main" id="{76740BC9-B72E-8049-3F74-827D59B45D27}"/>
              </a:ext>
            </a:extLst>
          </p:cNvPr>
          <p:cNvPicPr>
            <a:picLocks noChangeAspect="1"/>
          </p:cNvPicPr>
          <p:nvPr/>
        </p:nvPicPr>
        <p:blipFill>
          <a:blip r:embed="rId3"/>
          <a:stretch>
            <a:fillRect/>
          </a:stretch>
        </p:blipFill>
        <p:spPr>
          <a:xfrm>
            <a:off x="686254" y="1199469"/>
            <a:ext cx="3807278" cy="2354489"/>
          </a:xfrm>
          <a:prstGeom prst="rect">
            <a:avLst/>
          </a:prstGeom>
        </p:spPr>
      </p:pic>
    </p:spTree>
    <p:extLst>
      <p:ext uri="{BB962C8B-B14F-4D97-AF65-F5344CB8AC3E}">
        <p14:creationId xmlns:p14="http://schemas.microsoft.com/office/powerpoint/2010/main" val="2528003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F8F29-413A-9BD5-AEBF-072EDE1EF175}"/>
              </a:ext>
            </a:extLst>
          </p:cNvPr>
          <p:cNvSpPr>
            <a:spLocks noGrp="1"/>
          </p:cNvSpPr>
          <p:nvPr>
            <p:ph type="title"/>
          </p:nvPr>
        </p:nvSpPr>
        <p:spPr/>
        <p:txBody>
          <a:bodyPr>
            <a:normAutofit fontScale="90000"/>
          </a:bodyPr>
          <a:lstStyle/>
          <a:p>
            <a:r>
              <a:rPr lang="en-US"/>
              <a:t>EDA - Bivariate Analysis – Correlation Matrix</a:t>
            </a:r>
          </a:p>
        </p:txBody>
      </p:sp>
      <p:sp>
        <p:nvSpPr>
          <p:cNvPr id="4" name="Google Shape;91;g102f5ca27f0_1_29">
            <a:extLst>
              <a:ext uri="{FF2B5EF4-FFF2-40B4-BE49-F238E27FC236}">
                <a16:creationId xmlns:a16="http://schemas.microsoft.com/office/drawing/2014/main" id="{B0669D12-AA18-9FAD-CB91-5AE6F5360E58}"/>
              </a:ext>
            </a:extLst>
          </p:cNvPr>
          <p:cNvSpPr txBox="1"/>
          <p:nvPr/>
        </p:nvSpPr>
        <p:spPr>
          <a:xfrm>
            <a:off x="1801873" y="4119190"/>
            <a:ext cx="7645500" cy="738633"/>
          </a:xfrm>
          <a:prstGeom prst="rect">
            <a:avLst/>
          </a:prstGeom>
          <a:noFill/>
          <a:ln>
            <a:noFill/>
          </a:ln>
        </p:spPr>
        <p:txBody>
          <a:bodyPr spcFirstLastPara="1" wrap="square" lIns="91425" tIns="91425" rIns="91425" bIns="91425" anchor="t" anchorCtr="0">
            <a:spAutoFit/>
          </a:bodyPr>
          <a:lstStyle/>
          <a:p>
            <a:pPr marL="285750" lvl="0" indent="-171450" algn="l" rtl="0">
              <a:spcBef>
                <a:spcPts val="0"/>
              </a:spcBef>
              <a:spcAft>
                <a:spcPts val="0"/>
              </a:spcAft>
              <a:buClr>
                <a:schemeClr val="tx1"/>
              </a:buClr>
              <a:buSzPts val="1800"/>
              <a:buFont typeface="Arial" panose="020B0604020202020204" pitchFamily="34" charset="0"/>
              <a:buChar char="•"/>
            </a:pPr>
            <a:r>
              <a:rPr lang="en-US" sz="1200">
                <a:solidFill>
                  <a:schemeClr val="tx1"/>
                </a:solidFill>
              </a:rPr>
              <a:t>We have only 4 numeric attributes</a:t>
            </a:r>
            <a:endParaRPr sz="1200">
              <a:solidFill>
                <a:schemeClr val="tx1"/>
              </a:solidFill>
            </a:endParaRPr>
          </a:p>
          <a:p>
            <a:pPr marL="628650" lvl="0" indent="-171450" algn="l" rtl="0">
              <a:spcBef>
                <a:spcPts val="0"/>
              </a:spcBef>
              <a:spcAft>
                <a:spcPts val="0"/>
              </a:spcAft>
              <a:buClr>
                <a:schemeClr val="tx1"/>
              </a:buClr>
              <a:buFont typeface="Arial" panose="020B0604020202020204" pitchFamily="34" charset="0"/>
              <a:buChar char="•"/>
            </a:pPr>
            <a:endParaRPr sz="1200">
              <a:solidFill>
                <a:schemeClr val="tx1"/>
              </a:solidFill>
            </a:endParaRPr>
          </a:p>
          <a:p>
            <a:pPr marL="285750" lvl="0" indent="-171450" algn="l" rtl="0">
              <a:spcBef>
                <a:spcPts val="0"/>
              </a:spcBef>
              <a:spcAft>
                <a:spcPts val="0"/>
              </a:spcAft>
              <a:buClr>
                <a:schemeClr val="tx1"/>
              </a:buClr>
              <a:buSzPts val="1800"/>
              <a:buFont typeface="Arial" panose="020B0604020202020204" pitchFamily="34" charset="0"/>
              <a:buChar char="•"/>
            </a:pPr>
            <a:r>
              <a:rPr lang="en-US" sz="1200">
                <a:solidFill>
                  <a:schemeClr val="tx1"/>
                </a:solidFill>
              </a:rPr>
              <a:t>No independent variables are highly correlated with each other.</a:t>
            </a:r>
            <a:endParaRPr sz="1200">
              <a:solidFill>
                <a:schemeClr val="tx1"/>
              </a:solidFill>
            </a:endParaRPr>
          </a:p>
        </p:txBody>
      </p:sp>
      <p:pic>
        <p:nvPicPr>
          <p:cNvPr id="3" name="Picture 5" descr="Chart, bar chart&#10;&#10;Description automatically generated">
            <a:extLst>
              <a:ext uri="{FF2B5EF4-FFF2-40B4-BE49-F238E27FC236}">
                <a16:creationId xmlns:a16="http://schemas.microsoft.com/office/drawing/2014/main" id="{3B062CF1-3E27-27D2-9F47-9E3C989AE55F}"/>
              </a:ext>
            </a:extLst>
          </p:cNvPr>
          <p:cNvPicPr>
            <a:picLocks noChangeAspect="1"/>
          </p:cNvPicPr>
          <p:nvPr/>
        </p:nvPicPr>
        <p:blipFill>
          <a:blip r:embed="rId2"/>
          <a:stretch>
            <a:fillRect/>
          </a:stretch>
        </p:blipFill>
        <p:spPr>
          <a:xfrm>
            <a:off x="2374900" y="1099670"/>
            <a:ext cx="3722914" cy="2935087"/>
          </a:xfrm>
          <a:prstGeom prst="rect">
            <a:avLst/>
          </a:prstGeom>
        </p:spPr>
      </p:pic>
    </p:spTree>
    <p:extLst>
      <p:ext uri="{BB962C8B-B14F-4D97-AF65-F5344CB8AC3E}">
        <p14:creationId xmlns:p14="http://schemas.microsoft.com/office/powerpoint/2010/main" val="2281551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7140E-1973-08A1-F5BA-99930CBCFB6A}"/>
              </a:ext>
            </a:extLst>
          </p:cNvPr>
          <p:cNvSpPr>
            <a:spLocks noGrp="1"/>
          </p:cNvSpPr>
          <p:nvPr>
            <p:ph type="title"/>
          </p:nvPr>
        </p:nvSpPr>
        <p:spPr/>
        <p:txBody>
          <a:bodyPr>
            <a:normAutofit fontScale="90000"/>
          </a:bodyPr>
          <a:lstStyle/>
          <a:p>
            <a:r>
              <a:rPr lang="en-US"/>
              <a:t>EDA - Bivariate Analysis – Measure/Measure</a:t>
            </a:r>
          </a:p>
        </p:txBody>
      </p:sp>
      <p:sp>
        <p:nvSpPr>
          <p:cNvPr id="3" name="Text Placeholder 2">
            <a:extLst>
              <a:ext uri="{FF2B5EF4-FFF2-40B4-BE49-F238E27FC236}">
                <a16:creationId xmlns:a16="http://schemas.microsoft.com/office/drawing/2014/main" id="{A085DC05-75F2-CAC8-F44B-28F3E6F724E1}"/>
              </a:ext>
            </a:extLst>
          </p:cNvPr>
          <p:cNvSpPr>
            <a:spLocks noGrp="1"/>
          </p:cNvSpPr>
          <p:nvPr>
            <p:ph type="body" idx="1"/>
          </p:nvPr>
        </p:nvSpPr>
        <p:spPr/>
        <p:txBody>
          <a:bodyPr/>
          <a:lstStyle/>
          <a:p>
            <a:endParaRPr lang="en-US"/>
          </a:p>
        </p:txBody>
      </p:sp>
      <p:pic>
        <p:nvPicPr>
          <p:cNvPr id="4" name="Picture 4" descr="Chart&#10;&#10;Description automatically generated">
            <a:extLst>
              <a:ext uri="{FF2B5EF4-FFF2-40B4-BE49-F238E27FC236}">
                <a16:creationId xmlns:a16="http://schemas.microsoft.com/office/drawing/2014/main" id="{C39FECED-EB76-8A54-8EF7-6A1C6A43B8C9}"/>
              </a:ext>
            </a:extLst>
          </p:cNvPr>
          <p:cNvPicPr>
            <a:picLocks noChangeAspect="1"/>
          </p:cNvPicPr>
          <p:nvPr/>
        </p:nvPicPr>
        <p:blipFill>
          <a:blip r:embed="rId2"/>
          <a:stretch>
            <a:fillRect/>
          </a:stretch>
        </p:blipFill>
        <p:spPr>
          <a:xfrm>
            <a:off x="314768" y="1155020"/>
            <a:ext cx="6082581" cy="3713212"/>
          </a:xfrm>
          <a:prstGeom prst="rect">
            <a:avLst/>
          </a:prstGeom>
        </p:spPr>
      </p:pic>
      <p:sp>
        <p:nvSpPr>
          <p:cNvPr id="5" name="TextBox 4">
            <a:extLst>
              <a:ext uri="{FF2B5EF4-FFF2-40B4-BE49-F238E27FC236}">
                <a16:creationId xmlns:a16="http://schemas.microsoft.com/office/drawing/2014/main" id="{D6E9EAC5-382C-8C57-991C-D773DCDF5397}"/>
              </a:ext>
            </a:extLst>
          </p:cNvPr>
          <p:cNvSpPr txBox="1"/>
          <p:nvPr/>
        </p:nvSpPr>
        <p:spPr>
          <a:xfrm>
            <a:off x="6735534" y="1759856"/>
            <a:ext cx="175532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rPr>
              <a:t>●No linear relationship among most numeric attributes.</a:t>
            </a:r>
          </a:p>
          <a:p>
            <a:pPr algn="l"/>
            <a:endParaRPr lang="en-US">
              <a:solidFill>
                <a:schemeClr val="tx1"/>
              </a:solidFill>
            </a:endParaRPr>
          </a:p>
        </p:txBody>
      </p:sp>
    </p:spTree>
    <p:extLst>
      <p:ext uri="{BB962C8B-B14F-4D97-AF65-F5344CB8AC3E}">
        <p14:creationId xmlns:p14="http://schemas.microsoft.com/office/powerpoint/2010/main" val="3626114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Chart, bar chart, histogram&#10;&#10;Description automatically generated">
            <a:extLst>
              <a:ext uri="{FF2B5EF4-FFF2-40B4-BE49-F238E27FC236}">
                <a16:creationId xmlns:a16="http://schemas.microsoft.com/office/drawing/2014/main" id="{CEFC1B4C-B4D2-0C0E-24C7-4D7115FD075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268" y="865167"/>
            <a:ext cx="3628988" cy="270237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7;g102f5ca27f0_1_40">
            <a:extLst>
              <a:ext uri="{FF2B5EF4-FFF2-40B4-BE49-F238E27FC236}">
                <a16:creationId xmlns:a16="http://schemas.microsoft.com/office/drawing/2014/main" id="{BDEA42A8-99B6-52BD-7AE1-26EBA3B18E58}"/>
              </a:ext>
            </a:extLst>
          </p:cNvPr>
          <p:cNvSpPr txBox="1">
            <a:spLocks noGrp="1"/>
          </p:cNvSpPr>
          <p:nvPr>
            <p:ph type="title"/>
          </p:nvPr>
        </p:nvSpPr>
        <p:spPr>
          <a:xfrm>
            <a:off x="300846" y="264448"/>
            <a:ext cx="6327900" cy="762000"/>
          </a:xfrm>
          <a:prstGeom prst="rect">
            <a:avLst/>
          </a:prstGeom>
          <a:noFill/>
          <a:ln>
            <a:noFill/>
          </a:ln>
        </p:spPr>
        <p:txBody>
          <a:bodyPr spcFirstLastPara="1" wrap="square" lIns="91425" tIns="45700" rIns="91425" bIns="45700" anchor="t" anchorCtr="0">
            <a:noAutofit/>
          </a:bodyPr>
          <a:lstStyle/>
          <a:p>
            <a:r>
              <a:rPr lang="en-US" sz="2500"/>
              <a:t>EDA - </a:t>
            </a:r>
            <a:r>
              <a:rPr lang="en-US" sz="2500" b="1">
                <a:latin typeface="Arial"/>
                <a:ea typeface="Arial"/>
                <a:cs typeface="Arial"/>
                <a:sym typeface="Arial"/>
              </a:rPr>
              <a:t>Bivariate Analysis</a:t>
            </a:r>
            <a:endParaRPr lang="en-US"/>
          </a:p>
        </p:txBody>
      </p:sp>
      <p:sp>
        <p:nvSpPr>
          <p:cNvPr id="5" name="Google Shape;98;g102f5ca27f0_1_40">
            <a:extLst>
              <a:ext uri="{FF2B5EF4-FFF2-40B4-BE49-F238E27FC236}">
                <a16:creationId xmlns:a16="http://schemas.microsoft.com/office/drawing/2014/main" id="{A7C35B25-5CF5-03DE-9EE8-E8730290AEED}"/>
              </a:ext>
            </a:extLst>
          </p:cNvPr>
          <p:cNvSpPr txBox="1"/>
          <p:nvPr/>
        </p:nvSpPr>
        <p:spPr>
          <a:xfrm>
            <a:off x="402011" y="3837084"/>
            <a:ext cx="4517400" cy="646300"/>
          </a:xfrm>
          <a:prstGeom prst="rect">
            <a:avLst/>
          </a:prstGeom>
          <a:noFill/>
          <a:ln>
            <a:noFill/>
          </a:ln>
        </p:spPr>
        <p:txBody>
          <a:bodyPr spcFirstLastPara="1" wrap="square" lIns="91425" tIns="91425" rIns="91425" bIns="91425" anchor="t" anchorCtr="0">
            <a:spAutoFit/>
          </a:bodyPr>
          <a:lstStyle/>
          <a:p>
            <a:pPr marL="133350">
              <a:buSzPts val="1500"/>
            </a:pPr>
            <a:r>
              <a:rPr lang="en-US" sz="1500">
                <a:solidFill>
                  <a:schemeClr val="tx1"/>
                </a:solidFill>
              </a:rPr>
              <a:t>There is a big jump in income while having Bachelors degree education</a:t>
            </a:r>
          </a:p>
        </p:txBody>
      </p:sp>
      <p:sp>
        <p:nvSpPr>
          <p:cNvPr id="6" name="Google Shape;98;g102f5ca27f0_1_40">
            <a:extLst>
              <a:ext uri="{FF2B5EF4-FFF2-40B4-BE49-F238E27FC236}">
                <a16:creationId xmlns:a16="http://schemas.microsoft.com/office/drawing/2014/main" id="{9710EFB4-46A9-01B0-A683-58EEB3B0FCBC}"/>
              </a:ext>
            </a:extLst>
          </p:cNvPr>
          <p:cNvSpPr txBox="1"/>
          <p:nvPr/>
        </p:nvSpPr>
        <p:spPr>
          <a:xfrm>
            <a:off x="4793599" y="3837084"/>
            <a:ext cx="4517400" cy="646300"/>
          </a:xfrm>
          <a:prstGeom prst="rect">
            <a:avLst/>
          </a:prstGeom>
          <a:noFill/>
          <a:ln>
            <a:noFill/>
          </a:ln>
        </p:spPr>
        <p:txBody>
          <a:bodyPr spcFirstLastPara="1" wrap="square" lIns="91425" tIns="91425" rIns="91425" bIns="91425" anchor="t" anchorCtr="0">
            <a:spAutoFit/>
          </a:bodyPr>
          <a:lstStyle/>
          <a:p>
            <a:pPr marL="133350" lvl="0" algn="l" rtl="0">
              <a:spcBef>
                <a:spcPts val="0"/>
              </a:spcBef>
              <a:spcAft>
                <a:spcPts val="0"/>
              </a:spcAft>
              <a:buSzPts val="1500"/>
            </a:pPr>
            <a:r>
              <a:rPr lang="en-US" sz="1500">
                <a:solidFill>
                  <a:schemeClr val="tx1"/>
                </a:solidFill>
              </a:rPr>
              <a:t>Self employ has a higher chance of having income greater than 50k</a:t>
            </a:r>
            <a:endParaRPr sz="1500">
              <a:solidFill>
                <a:schemeClr val="tx1"/>
              </a:solidFill>
            </a:endParaRPr>
          </a:p>
        </p:txBody>
      </p:sp>
      <p:pic>
        <p:nvPicPr>
          <p:cNvPr id="2" name="Picture 2">
            <a:extLst>
              <a:ext uri="{FF2B5EF4-FFF2-40B4-BE49-F238E27FC236}">
                <a16:creationId xmlns:a16="http://schemas.microsoft.com/office/drawing/2014/main" id="{483E61C6-FE92-3EE7-A444-0649CD69EF44}"/>
              </a:ext>
            </a:extLst>
          </p:cNvPr>
          <p:cNvPicPr>
            <a:picLocks noChangeAspect="1"/>
          </p:cNvPicPr>
          <p:nvPr/>
        </p:nvPicPr>
        <p:blipFill>
          <a:blip r:embed="rId3"/>
          <a:stretch>
            <a:fillRect/>
          </a:stretch>
        </p:blipFill>
        <p:spPr>
          <a:xfrm>
            <a:off x="541172" y="865167"/>
            <a:ext cx="3910203" cy="2702372"/>
          </a:xfrm>
          <a:prstGeom prst="rect">
            <a:avLst/>
          </a:prstGeom>
        </p:spPr>
      </p:pic>
    </p:spTree>
    <p:extLst>
      <p:ext uri="{BB962C8B-B14F-4D97-AF65-F5344CB8AC3E}">
        <p14:creationId xmlns:p14="http://schemas.microsoft.com/office/powerpoint/2010/main" val="3354919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t>EDA - Chi-squared result</a:t>
            </a:r>
          </a:p>
        </p:txBody>
      </p:sp>
      <p:graphicFrame>
        <p:nvGraphicFramePr>
          <p:cNvPr id="2" name="Table 2">
            <a:extLst>
              <a:ext uri="{FF2B5EF4-FFF2-40B4-BE49-F238E27FC236}">
                <a16:creationId xmlns:a16="http://schemas.microsoft.com/office/drawing/2014/main" id="{79FC74F7-6D4A-89BD-14B0-6F6FAF64172B}"/>
              </a:ext>
            </a:extLst>
          </p:cNvPr>
          <p:cNvGraphicFramePr>
            <a:graphicFrameLocks noGrp="1"/>
          </p:cNvGraphicFramePr>
          <p:nvPr>
            <p:extLst>
              <p:ext uri="{D42A27DB-BD31-4B8C-83A1-F6EECF244321}">
                <p14:modId xmlns:p14="http://schemas.microsoft.com/office/powerpoint/2010/main" val="2337889030"/>
              </p:ext>
            </p:extLst>
          </p:nvPr>
        </p:nvGraphicFramePr>
        <p:xfrm>
          <a:off x="1050108" y="1166876"/>
          <a:ext cx="6073158" cy="3235752"/>
        </p:xfrm>
        <a:graphic>
          <a:graphicData uri="http://schemas.openxmlformats.org/drawingml/2006/table">
            <a:tbl>
              <a:tblPr firstRow="1" bandRow="1">
                <a:tableStyleId>{72833802-FEF1-4C79-8D5D-14CF1EAF98D9}</a:tableStyleId>
              </a:tblPr>
              <a:tblGrid>
                <a:gridCol w="3036579">
                  <a:extLst>
                    <a:ext uri="{9D8B030D-6E8A-4147-A177-3AD203B41FA5}">
                      <a16:colId xmlns:a16="http://schemas.microsoft.com/office/drawing/2014/main" val="706017520"/>
                    </a:ext>
                  </a:extLst>
                </a:gridCol>
                <a:gridCol w="3036579">
                  <a:extLst>
                    <a:ext uri="{9D8B030D-6E8A-4147-A177-3AD203B41FA5}">
                      <a16:colId xmlns:a16="http://schemas.microsoft.com/office/drawing/2014/main" val="1722314115"/>
                    </a:ext>
                  </a:extLst>
                </a:gridCol>
              </a:tblGrid>
              <a:tr h="404469">
                <a:tc>
                  <a:txBody>
                    <a:bodyPr/>
                    <a:lstStyle/>
                    <a:p>
                      <a:r>
                        <a:rPr lang="en-US"/>
                        <a:t>Attribute</a:t>
                      </a:r>
                    </a:p>
                  </a:txBody>
                  <a:tcPr/>
                </a:tc>
                <a:tc>
                  <a:txBody>
                    <a:bodyPr/>
                    <a:lstStyle/>
                    <a:p>
                      <a:r>
                        <a:rPr lang="en-US"/>
                        <a:t>P-value of Difference &lt; 0.05</a:t>
                      </a:r>
                    </a:p>
                  </a:txBody>
                  <a:tcPr/>
                </a:tc>
                <a:extLst>
                  <a:ext uri="{0D108BD9-81ED-4DB2-BD59-A6C34878D82A}">
                    <a16:rowId xmlns:a16="http://schemas.microsoft.com/office/drawing/2014/main" val="2583810488"/>
                  </a:ext>
                </a:extLst>
              </a:tr>
              <a:tr h="404469">
                <a:tc>
                  <a:txBody>
                    <a:bodyPr/>
                    <a:lstStyle/>
                    <a:p>
                      <a:r>
                        <a:rPr lang="en-US"/>
                        <a:t>Sex</a:t>
                      </a:r>
                    </a:p>
                  </a:txBody>
                  <a:tcPr/>
                </a:tc>
                <a:tc>
                  <a:txBody>
                    <a:bodyPr/>
                    <a:lstStyle/>
                    <a:p>
                      <a:r>
                        <a:rPr lang="en-US"/>
                        <a:t>YES</a:t>
                      </a:r>
                    </a:p>
                  </a:txBody>
                  <a:tcPr/>
                </a:tc>
                <a:extLst>
                  <a:ext uri="{0D108BD9-81ED-4DB2-BD59-A6C34878D82A}">
                    <a16:rowId xmlns:a16="http://schemas.microsoft.com/office/drawing/2014/main" val="586061779"/>
                  </a:ext>
                </a:extLst>
              </a:tr>
              <a:tr h="404469">
                <a:tc>
                  <a:txBody>
                    <a:bodyPr/>
                    <a:lstStyle/>
                    <a:p>
                      <a:r>
                        <a:rPr lang="en-US"/>
                        <a:t>Hours per week</a:t>
                      </a:r>
                    </a:p>
                  </a:txBody>
                  <a:tcPr/>
                </a:tc>
                <a:tc>
                  <a:txBody>
                    <a:bodyPr/>
                    <a:lstStyle/>
                    <a:p>
                      <a:pPr lvl="0">
                        <a:buNone/>
                      </a:pPr>
                      <a:r>
                        <a:rPr lang="en-US" sz="1400" b="0" i="0" u="none" strike="noStrike" noProof="0">
                          <a:latin typeface="Arial"/>
                        </a:rPr>
                        <a:t>YES</a:t>
                      </a:r>
                      <a:endParaRPr lang="en-US"/>
                    </a:p>
                  </a:txBody>
                  <a:tcPr/>
                </a:tc>
                <a:extLst>
                  <a:ext uri="{0D108BD9-81ED-4DB2-BD59-A6C34878D82A}">
                    <a16:rowId xmlns:a16="http://schemas.microsoft.com/office/drawing/2014/main" val="266821578"/>
                  </a:ext>
                </a:extLst>
              </a:tr>
              <a:tr h="404469">
                <a:tc>
                  <a:txBody>
                    <a:bodyPr/>
                    <a:lstStyle/>
                    <a:p>
                      <a:r>
                        <a:rPr lang="en-US"/>
                        <a:t>Workclass</a:t>
                      </a:r>
                      <a:endParaRPr lang="en-US" err="1"/>
                    </a:p>
                  </a:txBody>
                  <a:tcPr/>
                </a:tc>
                <a:tc>
                  <a:txBody>
                    <a:bodyPr/>
                    <a:lstStyle/>
                    <a:p>
                      <a:pPr lvl="0">
                        <a:buNone/>
                      </a:pPr>
                      <a:r>
                        <a:rPr lang="en-US" sz="1400" b="0" i="0" u="none" strike="noStrike" noProof="0">
                          <a:latin typeface="Arial"/>
                        </a:rPr>
                        <a:t>YES</a:t>
                      </a:r>
                      <a:endParaRPr lang="en-US"/>
                    </a:p>
                  </a:txBody>
                  <a:tcPr/>
                </a:tc>
                <a:extLst>
                  <a:ext uri="{0D108BD9-81ED-4DB2-BD59-A6C34878D82A}">
                    <a16:rowId xmlns:a16="http://schemas.microsoft.com/office/drawing/2014/main" val="733644103"/>
                  </a:ext>
                </a:extLst>
              </a:tr>
              <a:tr h="404469">
                <a:tc>
                  <a:txBody>
                    <a:bodyPr/>
                    <a:lstStyle/>
                    <a:p>
                      <a:r>
                        <a:rPr lang="en-US"/>
                        <a:t>Occupation</a:t>
                      </a:r>
                    </a:p>
                  </a:txBody>
                  <a:tcPr/>
                </a:tc>
                <a:tc>
                  <a:txBody>
                    <a:bodyPr/>
                    <a:lstStyle/>
                    <a:p>
                      <a:pPr lvl="0">
                        <a:buNone/>
                      </a:pPr>
                      <a:r>
                        <a:rPr lang="en-US" sz="1400" b="0" i="0" u="none" strike="noStrike" noProof="0">
                          <a:latin typeface="Arial"/>
                        </a:rPr>
                        <a:t>YES</a:t>
                      </a:r>
                      <a:endParaRPr lang="en-US"/>
                    </a:p>
                  </a:txBody>
                  <a:tcPr/>
                </a:tc>
                <a:extLst>
                  <a:ext uri="{0D108BD9-81ED-4DB2-BD59-A6C34878D82A}">
                    <a16:rowId xmlns:a16="http://schemas.microsoft.com/office/drawing/2014/main" val="2469617047"/>
                  </a:ext>
                </a:extLst>
              </a:tr>
              <a:tr h="404469">
                <a:tc>
                  <a:txBody>
                    <a:bodyPr/>
                    <a:lstStyle/>
                    <a:p>
                      <a:r>
                        <a:rPr lang="en-US"/>
                        <a:t>Marital Status</a:t>
                      </a:r>
                    </a:p>
                  </a:txBody>
                  <a:tcPr/>
                </a:tc>
                <a:tc>
                  <a:txBody>
                    <a:bodyPr/>
                    <a:lstStyle/>
                    <a:p>
                      <a:pPr lvl="0">
                        <a:buNone/>
                      </a:pPr>
                      <a:r>
                        <a:rPr lang="en-US" sz="1400" b="0" i="0" u="none" strike="noStrike" noProof="0">
                          <a:latin typeface="Arial"/>
                        </a:rPr>
                        <a:t>YES</a:t>
                      </a:r>
                      <a:endParaRPr lang="en-US"/>
                    </a:p>
                  </a:txBody>
                  <a:tcPr/>
                </a:tc>
                <a:extLst>
                  <a:ext uri="{0D108BD9-81ED-4DB2-BD59-A6C34878D82A}">
                    <a16:rowId xmlns:a16="http://schemas.microsoft.com/office/drawing/2014/main" val="2672409148"/>
                  </a:ext>
                </a:extLst>
              </a:tr>
              <a:tr h="404469">
                <a:tc>
                  <a:txBody>
                    <a:bodyPr/>
                    <a:lstStyle/>
                    <a:p>
                      <a:r>
                        <a:rPr lang="en-US"/>
                        <a:t>Education</a:t>
                      </a:r>
                    </a:p>
                  </a:txBody>
                  <a:tcPr/>
                </a:tc>
                <a:tc>
                  <a:txBody>
                    <a:bodyPr/>
                    <a:lstStyle/>
                    <a:p>
                      <a:pPr lvl="0">
                        <a:buNone/>
                      </a:pPr>
                      <a:r>
                        <a:rPr lang="en-US" sz="1400" b="0" i="0" u="none" strike="noStrike" noProof="0">
                          <a:latin typeface="Arial"/>
                        </a:rPr>
                        <a:t>YES</a:t>
                      </a:r>
                      <a:endParaRPr lang="en-US"/>
                    </a:p>
                  </a:txBody>
                  <a:tcPr/>
                </a:tc>
                <a:extLst>
                  <a:ext uri="{0D108BD9-81ED-4DB2-BD59-A6C34878D82A}">
                    <a16:rowId xmlns:a16="http://schemas.microsoft.com/office/drawing/2014/main" val="2998722302"/>
                  </a:ext>
                </a:extLst>
              </a:tr>
              <a:tr h="404469">
                <a:tc>
                  <a:txBody>
                    <a:bodyPr/>
                    <a:lstStyle/>
                    <a:p>
                      <a:r>
                        <a:rPr lang="en-US"/>
                        <a:t>Race</a:t>
                      </a:r>
                    </a:p>
                  </a:txBody>
                  <a:tcPr/>
                </a:tc>
                <a:tc>
                  <a:txBody>
                    <a:bodyPr/>
                    <a:lstStyle/>
                    <a:p>
                      <a:pPr lvl="0">
                        <a:buNone/>
                      </a:pPr>
                      <a:r>
                        <a:rPr lang="en-US" sz="1400" b="0" i="0" u="none" strike="noStrike" noProof="0">
                          <a:latin typeface="Arial"/>
                        </a:rPr>
                        <a:t>YES</a:t>
                      </a:r>
                      <a:endParaRPr lang="en-US"/>
                    </a:p>
                  </a:txBody>
                  <a:tcPr/>
                </a:tc>
                <a:extLst>
                  <a:ext uri="{0D108BD9-81ED-4DB2-BD59-A6C34878D82A}">
                    <a16:rowId xmlns:a16="http://schemas.microsoft.com/office/drawing/2014/main" val="301578482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290655" y="92433"/>
            <a:ext cx="5482500" cy="821968"/>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sz="2700">
                <a:solidFill>
                  <a:schemeClr val="dk1"/>
                </a:solidFill>
              </a:rPr>
              <a:t>Modeling</a:t>
            </a:r>
          </a:p>
        </p:txBody>
      </p:sp>
      <p:graphicFrame>
        <p:nvGraphicFramePr>
          <p:cNvPr id="4" name="Diagram 3">
            <a:extLst>
              <a:ext uri="{FF2B5EF4-FFF2-40B4-BE49-F238E27FC236}">
                <a16:creationId xmlns:a16="http://schemas.microsoft.com/office/drawing/2014/main" id="{2892C6C1-00FB-C62E-AB44-0279F5A91060}"/>
              </a:ext>
            </a:extLst>
          </p:cNvPr>
          <p:cNvGraphicFramePr/>
          <p:nvPr>
            <p:extLst>
              <p:ext uri="{D42A27DB-BD31-4B8C-83A1-F6EECF244321}">
                <p14:modId xmlns:p14="http://schemas.microsoft.com/office/powerpoint/2010/main" val="3306470177"/>
              </p:ext>
            </p:extLst>
          </p:nvPr>
        </p:nvGraphicFramePr>
        <p:xfrm>
          <a:off x="1272088" y="91440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3" name="Picture 3">
            <a:extLst>
              <a:ext uri="{FF2B5EF4-FFF2-40B4-BE49-F238E27FC236}">
                <a16:creationId xmlns:a16="http://schemas.microsoft.com/office/drawing/2014/main" id="{EA5B87ED-3B68-C614-2058-FAF72CEE71E4}"/>
              </a:ext>
            </a:extLst>
          </p:cNvPr>
          <p:cNvPicPr>
            <a:picLocks noChangeAspect="1"/>
          </p:cNvPicPr>
          <p:nvPr/>
        </p:nvPicPr>
        <p:blipFill>
          <a:blip r:embed="rId3"/>
          <a:stretch>
            <a:fillRect/>
          </a:stretch>
        </p:blipFill>
        <p:spPr>
          <a:xfrm>
            <a:off x="-337946" y="-191386"/>
            <a:ext cx="9812692" cy="5334886"/>
          </a:xfrm>
          <a:prstGeom prst="rect">
            <a:avLst/>
          </a:prstGeom>
        </p:spPr>
      </p:pic>
      <p:sp>
        <p:nvSpPr>
          <p:cNvPr id="148" name="Google Shape;148;p24"/>
          <p:cNvSpPr/>
          <p:nvPr/>
        </p:nvSpPr>
        <p:spPr>
          <a:xfrm>
            <a:off x="-223288" y="2234156"/>
            <a:ext cx="2778703" cy="1518987"/>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4"/>
          <p:cNvSpPr txBox="1">
            <a:spLocks noGrp="1"/>
          </p:cNvSpPr>
          <p:nvPr>
            <p:ph type="title"/>
          </p:nvPr>
        </p:nvSpPr>
        <p:spPr>
          <a:xfrm>
            <a:off x="128312" y="2396606"/>
            <a:ext cx="3997500" cy="10467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b="1"/>
              <a:t>White People Decision Tree</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3" name="Picture 3">
            <a:extLst>
              <a:ext uri="{FF2B5EF4-FFF2-40B4-BE49-F238E27FC236}">
                <a16:creationId xmlns:a16="http://schemas.microsoft.com/office/drawing/2014/main" id="{5957FA2C-A15C-5716-D9AF-6C9B4B0B0991}"/>
              </a:ext>
            </a:extLst>
          </p:cNvPr>
          <p:cNvPicPr>
            <a:picLocks noChangeAspect="1"/>
          </p:cNvPicPr>
          <p:nvPr/>
        </p:nvPicPr>
        <p:blipFill>
          <a:blip r:embed="rId3">
            <a:alphaModFix amt="20000"/>
          </a:blip>
          <a:stretch>
            <a:fillRect/>
          </a:stretch>
        </p:blipFill>
        <p:spPr>
          <a:xfrm>
            <a:off x="-337946" y="-191386"/>
            <a:ext cx="9812692" cy="5334886"/>
          </a:xfrm>
          <a:prstGeom prst="rect">
            <a:avLst/>
          </a:prstGeom>
        </p:spPr>
      </p:pic>
      <p:sp>
        <p:nvSpPr>
          <p:cNvPr id="155" name="Google Shape;155;p25"/>
          <p:cNvSpPr txBox="1"/>
          <p:nvPr/>
        </p:nvSpPr>
        <p:spPr>
          <a:xfrm>
            <a:off x="-1843785" y="304374"/>
            <a:ext cx="8520600" cy="7926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600"/>
              </a:spcAft>
              <a:buNone/>
            </a:pPr>
            <a:r>
              <a:rPr lang="en-US" sz="2800" b="1">
                <a:solidFill>
                  <a:schemeClr val="tx1"/>
                </a:solidFill>
              </a:rPr>
              <a:t>Decision Tree for white</a:t>
            </a:r>
          </a:p>
        </p:txBody>
      </p:sp>
      <p:sp>
        <p:nvSpPr>
          <p:cNvPr id="4" name="Text Placeholder 2">
            <a:extLst>
              <a:ext uri="{FF2B5EF4-FFF2-40B4-BE49-F238E27FC236}">
                <a16:creationId xmlns:a16="http://schemas.microsoft.com/office/drawing/2014/main" id="{E78260AA-0443-17BB-5DE2-F87DB557DE9E}"/>
              </a:ext>
            </a:extLst>
          </p:cNvPr>
          <p:cNvSpPr txBox="1">
            <a:spLocks/>
          </p:cNvSpPr>
          <p:nvPr/>
        </p:nvSpPr>
        <p:spPr>
          <a:xfrm>
            <a:off x="305205" y="1022589"/>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285750" indent="-285750" algn="l">
              <a:buFont typeface="Arial,Sans-Serif"/>
              <a:buChar char="•"/>
            </a:pPr>
            <a:r>
              <a:rPr lang="en-US" sz="1800">
                <a:solidFill>
                  <a:schemeClr val="tx1"/>
                </a:solidFill>
              </a:rPr>
              <a:t>Male ages above 30, who has an exec and prof, tech-support job, would have income above 50k even though capital loss is greater than 1821</a:t>
            </a:r>
          </a:p>
          <a:p>
            <a:pPr marL="285750" indent="-285750" algn="l">
              <a:spcBef>
                <a:spcPts val="1600"/>
              </a:spcBef>
              <a:buFont typeface="Arial,Sans-Serif"/>
              <a:buChar char="•"/>
            </a:pPr>
            <a:r>
              <a:rPr lang="en-US" sz="1800">
                <a:solidFill>
                  <a:schemeClr val="tx1"/>
                </a:solidFill>
              </a:rPr>
              <a:t>Capital gain greater than 5119 is very likely to have income greater than 50k</a:t>
            </a:r>
          </a:p>
          <a:p>
            <a:pPr marL="285750" indent="-285750" algn="l">
              <a:spcBef>
                <a:spcPts val="1600"/>
              </a:spcBef>
              <a:buFont typeface="Arial,Sans-Serif"/>
              <a:buChar char="•"/>
            </a:pPr>
            <a:r>
              <a:rPr lang="en-US" sz="1800">
                <a:solidFill>
                  <a:schemeClr val="tx1"/>
                </a:solidFill>
              </a:rPr>
              <a:t>White people who engage in manual labor and capital gain less than 5119 are more likely to have income less than 50k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Framework</a:t>
            </a:r>
            <a:endParaRPr/>
          </a:p>
        </p:txBody>
      </p:sp>
      <p:sp>
        <p:nvSpPr>
          <p:cNvPr id="87" name="Google Shape;87;p18"/>
          <p:cNvSpPr/>
          <p:nvPr/>
        </p:nvSpPr>
        <p:spPr>
          <a:xfrm rot="711236" flipH="1">
            <a:off x="12060276" y="2599889"/>
            <a:ext cx="1350909" cy="57662"/>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rot="-711236">
            <a:off x="10779202" y="2599889"/>
            <a:ext cx="1350909" cy="57662"/>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rot="711236" flipH="1">
            <a:off x="9487522" y="2599889"/>
            <a:ext cx="1350909" cy="57662"/>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rot="-1858883">
            <a:off x="10684407" y="2690519"/>
            <a:ext cx="167263" cy="164199"/>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10410060" y="3287519"/>
            <a:ext cx="102900" cy="807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rot="-1789476">
            <a:off x="11988479" y="2388012"/>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rot="-1789476">
            <a:off x="13213054" y="2685212"/>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Diagram 1">
            <a:extLst>
              <a:ext uri="{FF2B5EF4-FFF2-40B4-BE49-F238E27FC236}">
                <a16:creationId xmlns:a16="http://schemas.microsoft.com/office/drawing/2014/main" id="{B0AE1F40-F0CF-5FDD-FB36-8592EB053BF3}"/>
              </a:ext>
            </a:extLst>
          </p:cNvPr>
          <p:cNvGraphicFramePr/>
          <p:nvPr>
            <p:extLst>
              <p:ext uri="{D42A27DB-BD31-4B8C-83A1-F6EECF244321}">
                <p14:modId xmlns:p14="http://schemas.microsoft.com/office/powerpoint/2010/main" val="3475146476"/>
              </p:ext>
            </p:extLst>
          </p:nvPr>
        </p:nvGraphicFramePr>
        <p:xfrm>
          <a:off x="623465" y="407824"/>
          <a:ext cx="7897070" cy="4476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0;p23">
            <a:extLst>
              <a:ext uri="{FF2B5EF4-FFF2-40B4-BE49-F238E27FC236}">
                <a16:creationId xmlns:a16="http://schemas.microsoft.com/office/drawing/2014/main" id="{8A21C81E-65A6-C4B7-2CAB-99C56824576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solidFill>
                  <a:schemeClr val="tx1"/>
                </a:solidFill>
              </a:rPr>
              <a:t>Variable</a:t>
            </a:r>
            <a:r>
              <a:rPr lang="zh-CN" altLang="en-US">
                <a:solidFill>
                  <a:schemeClr val="tx1"/>
                </a:solidFill>
              </a:rPr>
              <a:t> </a:t>
            </a:r>
            <a:r>
              <a:rPr lang="en-US" altLang="zh-CN">
                <a:solidFill>
                  <a:schemeClr val="tx1"/>
                </a:solidFill>
              </a:rPr>
              <a:t>importance - White </a:t>
            </a:r>
            <a:endParaRPr lang="en-US">
              <a:solidFill>
                <a:schemeClr val="tx1"/>
              </a:solidFill>
            </a:endParaRPr>
          </a:p>
        </p:txBody>
      </p:sp>
      <p:sp>
        <p:nvSpPr>
          <p:cNvPr id="6" name="Google Shape;98;g102f5ca27f0_1_40">
            <a:extLst>
              <a:ext uri="{FF2B5EF4-FFF2-40B4-BE49-F238E27FC236}">
                <a16:creationId xmlns:a16="http://schemas.microsoft.com/office/drawing/2014/main" id="{D2DAE127-FA6B-8A99-D121-A3CED43D24B4}"/>
              </a:ext>
            </a:extLst>
          </p:cNvPr>
          <p:cNvSpPr txBox="1"/>
          <p:nvPr/>
        </p:nvSpPr>
        <p:spPr>
          <a:xfrm>
            <a:off x="2155880" y="4073821"/>
            <a:ext cx="4517400" cy="738633"/>
          </a:xfrm>
          <a:prstGeom prst="rect">
            <a:avLst/>
          </a:prstGeom>
          <a:noFill/>
          <a:ln>
            <a:noFill/>
          </a:ln>
        </p:spPr>
        <p:txBody>
          <a:bodyPr spcFirstLastPara="1" wrap="square" lIns="91425" tIns="91425" rIns="91425" bIns="91425" anchor="t" anchorCtr="0">
            <a:spAutoFit/>
          </a:bodyPr>
          <a:lstStyle/>
          <a:p>
            <a:pPr marL="304800" lvl="0" indent="-171450" algn="l" rtl="0">
              <a:lnSpc>
                <a:spcPct val="150000"/>
              </a:lnSpc>
              <a:spcBef>
                <a:spcPts val="0"/>
              </a:spcBef>
              <a:spcAft>
                <a:spcPts val="0"/>
              </a:spcAft>
              <a:buClr>
                <a:schemeClr val="tx1"/>
              </a:buClr>
              <a:buSzPts val="1500"/>
              <a:buFont typeface="Arial" panose="020B0604020202020204" pitchFamily="34" charset="0"/>
              <a:buChar char="•"/>
            </a:pPr>
            <a:r>
              <a:rPr lang="en-US" sz="1200">
                <a:solidFill>
                  <a:schemeClr val="tx1"/>
                </a:solidFill>
              </a:rPr>
              <a:t>Age is the most important factor</a:t>
            </a:r>
          </a:p>
          <a:p>
            <a:pPr marL="304800" lvl="0" indent="-171450" algn="l" rtl="0">
              <a:lnSpc>
                <a:spcPct val="150000"/>
              </a:lnSpc>
              <a:spcBef>
                <a:spcPts val="0"/>
              </a:spcBef>
              <a:spcAft>
                <a:spcPts val="0"/>
              </a:spcAft>
              <a:buClr>
                <a:schemeClr val="tx1"/>
              </a:buClr>
              <a:buSzPts val="1500"/>
              <a:buFont typeface="Arial" panose="020B0604020202020204" pitchFamily="34" charset="0"/>
              <a:buChar char="•"/>
            </a:pPr>
            <a:r>
              <a:rPr lang="en-US" sz="1200">
                <a:solidFill>
                  <a:schemeClr val="tx1"/>
                </a:solidFill>
              </a:rPr>
              <a:t>Education</a:t>
            </a:r>
            <a:r>
              <a:rPr lang="zh-CN" altLang="en-US" sz="1200">
                <a:solidFill>
                  <a:schemeClr val="tx1"/>
                </a:solidFill>
              </a:rPr>
              <a:t> </a:t>
            </a:r>
            <a:r>
              <a:rPr lang="en-US" altLang="zh-CN" sz="1200">
                <a:solidFill>
                  <a:schemeClr val="tx1"/>
                </a:solidFill>
              </a:rPr>
              <a:t>and</a:t>
            </a:r>
            <a:r>
              <a:rPr lang="zh-CN" altLang="en-US" sz="1200">
                <a:solidFill>
                  <a:schemeClr val="tx1"/>
                </a:solidFill>
              </a:rPr>
              <a:t> </a:t>
            </a:r>
            <a:r>
              <a:rPr lang="en-US" sz="1200">
                <a:solidFill>
                  <a:schemeClr val="tx1"/>
                </a:solidFill>
              </a:rPr>
              <a:t>occupation are also very important </a:t>
            </a:r>
            <a:endParaRPr sz="1200">
              <a:solidFill>
                <a:schemeClr val="tx1"/>
              </a:solidFill>
            </a:endParaRPr>
          </a:p>
        </p:txBody>
      </p:sp>
      <p:pic>
        <p:nvPicPr>
          <p:cNvPr id="7" name="Picture 6">
            <a:extLst>
              <a:ext uri="{FF2B5EF4-FFF2-40B4-BE49-F238E27FC236}">
                <a16:creationId xmlns:a16="http://schemas.microsoft.com/office/drawing/2014/main" id="{2CADAEF2-1749-1B10-84DD-6DFFB7190DFA}"/>
              </a:ext>
            </a:extLst>
          </p:cNvPr>
          <p:cNvPicPr>
            <a:picLocks noChangeAspect="1"/>
          </p:cNvPicPr>
          <p:nvPr/>
        </p:nvPicPr>
        <p:blipFill>
          <a:blip r:embed="rId2"/>
          <a:stretch>
            <a:fillRect/>
          </a:stretch>
        </p:blipFill>
        <p:spPr>
          <a:xfrm>
            <a:off x="1929809" y="1017725"/>
            <a:ext cx="4976543" cy="3057364"/>
          </a:xfrm>
          <a:prstGeom prst="rect">
            <a:avLst/>
          </a:prstGeom>
        </p:spPr>
      </p:pic>
    </p:spTree>
    <p:extLst>
      <p:ext uri="{BB962C8B-B14F-4D97-AF65-F5344CB8AC3E}">
        <p14:creationId xmlns:p14="http://schemas.microsoft.com/office/powerpoint/2010/main" val="3485953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5" name="Picture 5">
            <a:extLst>
              <a:ext uri="{FF2B5EF4-FFF2-40B4-BE49-F238E27FC236}">
                <a16:creationId xmlns:a16="http://schemas.microsoft.com/office/drawing/2014/main" id="{0835BDE8-B1DE-8717-437E-6928B88396DA}"/>
              </a:ext>
            </a:extLst>
          </p:cNvPr>
          <p:cNvPicPr>
            <a:picLocks noChangeAspect="1"/>
          </p:cNvPicPr>
          <p:nvPr/>
        </p:nvPicPr>
        <p:blipFill>
          <a:blip r:embed="rId3"/>
          <a:stretch>
            <a:fillRect/>
          </a:stretch>
        </p:blipFill>
        <p:spPr>
          <a:xfrm>
            <a:off x="-254022" y="0"/>
            <a:ext cx="9435425" cy="5143500"/>
          </a:xfrm>
          <a:prstGeom prst="rect">
            <a:avLst/>
          </a:prstGeom>
        </p:spPr>
      </p:pic>
      <p:sp>
        <p:nvSpPr>
          <p:cNvPr id="2" name="Google Shape;148;p24">
            <a:extLst>
              <a:ext uri="{FF2B5EF4-FFF2-40B4-BE49-F238E27FC236}">
                <a16:creationId xmlns:a16="http://schemas.microsoft.com/office/drawing/2014/main" id="{361A6E85-EB8B-51C6-0903-BA29879BAD3E}"/>
              </a:ext>
            </a:extLst>
          </p:cNvPr>
          <p:cNvSpPr/>
          <p:nvPr/>
        </p:nvSpPr>
        <p:spPr>
          <a:xfrm>
            <a:off x="-254022" y="2114783"/>
            <a:ext cx="2737003" cy="1558637"/>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49;p24">
            <a:extLst>
              <a:ext uri="{FF2B5EF4-FFF2-40B4-BE49-F238E27FC236}">
                <a16:creationId xmlns:a16="http://schemas.microsoft.com/office/drawing/2014/main" id="{D4D2994A-2745-E671-4038-A9501C020C51}"/>
              </a:ext>
            </a:extLst>
          </p:cNvPr>
          <p:cNvSpPr txBox="1">
            <a:spLocks/>
          </p:cNvSpPr>
          <p:nvPr/>
        </p:nvSpPr>
        <p:spPr>
          <a:xfrm>
            <a:off x="-138250" y="2291799"/>
            <a:ext cx="3997500" cy="1046700"/>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a:solidFill>
                  <a:schemeClr val="bg1"/>
                </a:solidFill>
              </a:rPr>
              <a:t>Non-white People </a:t>
            </a:r>
          </a:p>
          <a:p>
            <a:r>
              <a:rPr lang="en-US" b="1">
                <a:solidFill>
                  <a:schemeClr val="bg1"/>
                </a:solidFill>
              </a:rPr>
              <a:t>Decision Tree</a:t>
            </a:r>
          </a:p>
        </p:txBody>
      </p:sp>
      <p:sp>
        <p:nvSpPr>
          <p:cNvPr id="6" name="Title 5">
            <a:extLst>
              <a:ext uri="{FF2B5EF4-FFF2-40B4-BE49-F238E27FC236}">
                <a16:creationId xmlns:a16="http://schemas.microsoft.com/office/drawing/2014/main" id="{E52B6AF3-370F-8F8E-86B6-B35386DAA8F3}"/>
              </a:ext>
            </a:extLst>
          </p:cNvPr>
          <p:cNvSpPr>
            <a:spLocks noGrp="1"/>
          </p:cNvSpPr>
          <p:nvPr>
            <p:ph type="title"/>
          </p:nvPr>
        </p:nvSpPr>
        <p:spPr/>
        <p:txBody>
          <a:bodyPr>
            <a:normAutofit fontScale="90000"/>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B318473-09D9-48A4-C7A6-BB35FFC55FAC}"/>
              </a:ext>
            </a:extLst>
          </p:cNvPr>
          <p:cNvPicPr>
            <a:picLocks noChangeAspect="1"/>
          </p:cNvPicPr>
          <p:nvPr/>
        </p:nvPicPr>
        <p:blipFill>
          <a:blip r:embed="rId3">
            <a:alphaModFix amt="20000"/>
          </a:blip>
          <a:stretch>
            <a:fillRect/>
          </a:stretch>
        </p:blipFill>
        <p:spPr>
          <a:xfrm>
            <a:off x="-291425" y="0"/>
            <a:ext cx="9435425" cy="5143500"/>
          </a:xfrm>
          <a:prstGeom prst="rect">
            <a:avLst/>
          </a:prstGeom>
          <a:effectLst>
            <a:outerShdw dist="50800" algn="ctr" rotWithShape="0">
              <a:schemeClr val="tx1">
                <a:alpha val="62000"/>
              </a:schemeClr>
            </a:outerShdw>
          </a:effectLst>
        </p:spPr>
      </p:pic>
      <p:sp>
        <p:nvSpPr>
          <p:cNvPr id="3" name="Text Placeholder 2">
            <a:extLst>
              <a:ext uri="{FF2B5EF4-FFF2-40B4-BE49-F238E27FC236}">
                <a16:creationId xmlns:a16="http://schemas.microsoft.com/office/drawing/2014/main" id="{5C00AF12-D497-9DB8-1B35-20D105FB136A}"/>
              </a:ext>
            </a:extLst>
          </p:cNvPr>
          <p:cNvSpPr>
            <a:spLocks noGrp="1"/>
          </p:cNvSpPr>
          <p:nvPr>
            <p:ph type="body" idx="1"/>
          </p:nvPr>
        </p:nvSpPr>
        <p:spPr>
          <a:xfrm>
            <a:off x="311700" y="1230407"/>
            <a:ext cx="8520600" cy="3416400"/>
          </a:xfrm>
        </p:spPr>
        <p:txBody>
          <a:bodyPr/>
          <a:lstStyle/>
          <a:p>
            <a:r>
              <a:rPr lang="en-US">
                <a:solidFill>
                  <a:schemeClr val="tx1"/>
                </a:solidFill>
              </a:rPr>
              <a:t>Capital gain greater than 7074 is very likely to have income greater than 50k</a:t>
            </a:r>
            <a:endParaRPr lang="en-US" err="1">
              <a:solidFill>
                <a:schemeClr val="tx1"/>
              </a:solidFill>
            </a:endParaRPr>
          </a:p>
          <a:p>
            <a:pPr>
              <a:lnSpc>
                <a:spcPct val="114999"/>
              </a:lnSpc>
            </a:pPr>
            <a:r>
              <a:rPr lang="en-US">
                <a:solidFill>
                  <a:schemeClr val="tx1"/>
                </a:solidFill>
              </a:rPr>
              <a:t>Non-white people engaging in manual labor are more likely to have income less than 50k</a:t>
            </a:r>
          </a:p>
          <a:p>
            <a:pPr>
              <a:lnSpc>
                <a:spcPct val="114999"/>
              </a:lnSpc>
            </a:pPr>
            <a:r>
              <a:rPr lang="en-US">
                <a:solidFill>
                  <a:schemeClr val="tx1"/>
                </a:solidFill>
              </a:rPr>
              <a:t>For non-white people, 75% of their income less than 50k</a:t>
            </a:r>
          </a:p>
          <a:p>
            <a:pPr>
              <a:lnSpc>
                <a:spcPct val="114999"/>
              </a:lnSpc>
            </a:pPr>
            <a:endParaRPr lang="en-US">
              <a:solidFill>
                <a:schemeClr val="tx1"/>
              </a:solidFill>
            </a:endParaRPr>
          </a:p>
          <a:p>
            <a:pPr>
              <a:lnSpc>
                <a:spcPct val="114999"/>
              </a:lnSpc>
            </a:pPr>
            <a:endParaRPr lang="en-US">
              <a:solidFill>
                <a:schemeClr val="tx1"/>
              </a:solidFill>
            </a:endParaRPr>
          </a:p>
        </p:txBody>
      </p:sp>
      <p:sp>
        <p:nvSpPr>
          <p:cNvPr id="4" name="Google Shape;155;p25">
            <a:extLst>
              <a:ext uri="{FF2B5EF4-FFF2-40B4-BE49-F238E27FC236}">
                <a16:creationId xmlns:a16="http://schemas.microsoft.com/office/drawing/2014/main" id="{8B2618FC-E6D1-05D5-BA28-5EE9F3A1426A}"/>
              </a:ext>
            </a:extLst>
          </p:cNvPr>
          <p:cNvSpPr txBox="1"/>
          <p:nvPr/>
        </p:nvSpPr>
        <p:spPr>
          <a:xfrm>
            <a:off x="-1422719" y="359875"/>
            <a:ext cx="8520600" cy="7926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600"/>
              </a:spcAft>
              <a:buNone/>
            </a:pPr>
            <a:r>
              <a:rPr lang="en-US" sz="2800" b="1">
                <a:solidFill>
                  <a:schemeClr val="tx1"/>
                </a:solidFill>
              </a:rPr>
              <a:t>Decision Tree for Non-white</a:t>
            </a:r>
          </a:p>
        </p:txBody>
      </p:sp>
    </p:spTree>
    <p:extLst>
      <p:ext uri="{BB962C8B-B14F-4D97-AF65-F5344CB8AC3E}">
        <p14:creationId xmlns:p14="http://schemas.microsoft.com/office/powerpoint/2010/main" val="1828146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g102f5ca27f0_1_40">
            <a:extLst>
              <a:ext uri="{FF2B5EF4-FFF2-40B4-BE49-F238E27FC236}">
                <a16:creationId xmlns:a16="http://schemas.microsoft.com/office/drawing/2014/main" id="{296D2E5D-BEC0-FAF9-0372-222CC07ED583}"/>
              </a:ext>
            </a:extLst>
          </p:cNvPr>
          <p:cNvSpPr txBox="1"/>
          <p:nvPr/>
        </p:nvSpPr>
        <p:spPr>
          <a:xfrm>
            <a:off x="2181194" y="4152393"/>
            <a:ext cx="4517400" cy="738633"/>
          </a:xfrm>
          <a:prstGeom prst="rect">
            <a:avLst/>
          </a:prstGeom>
          <a:noFill/>
          <a:ln>
            <a:noFill/>
          </a:ln>
        </p:spPr>
        <p:txBody>
          <a:bodyPr spcFirstLastPara="1" wrap="square" lIns="91425" tIns="91425" rIns="91425" bIns="91425" anchor="t" anchorCtr="0">
            <a:spAutoFit/>
          </a:bodyPr>
          <a:lstStyle/>
          <a:p>
            <a:pPr marL="304800" indent="-171450">
              <a:lnSpc>
                <a:spcPct val="150000"/>
              </a:lnSpc>
              <a:buClr>
                <a:schemeClr val="tx1"/>
              </a:buClr>
              <a:buSzPts val="1500"/>
              <a:buFont typeface="Arial" panose="020B0604020202020204" pitchFamily="34" charset="0"/>
              <a:buChar char="•"/>
            </a:pPr>
            <a:r>
              <a:rPr lang="en-US" sz="1200">
                <a:solidFill>
                  <a:schemeClr val="tx1"/>
                </a:solidFill>
              </a:rPr>
              <a:t>Education is the most important factor. </a:t>
            </a:r>
          </a:p>
          <a:p>
            <a:pPr marL="304800" indent="-171450">
              <a:lnSpc>
                <a:spcPct val="150000"/>
              </a:lnSpc>
              <a:buClr>
                <a:schemeClr val="tx1"/>
              </a:buClr>
              <a:buSzPts val="1500"/>
              <a:buFont typeface="Arial" panose="020B0604020202020204" pitchFamily="34" charset="0"/>
              <a:buChar char="•"/>
            </a:pPr>
            <a:r>
              <a:rPr lang="en-US" sz="1200">
                <a:solidFill>
                  <a:schemeClr val="tx1"/>
                </a:solidFill>
              </a:rPr>
              <a:t>Occupation and Capital gain are also very important. </a:t>
            </a:r>
            <a:endParaRPr sz="1200">
              <a:solidFill>
                <a:schemeClr val="tx1"/>
              </a:solidFill>
            </a:endParaRPr>
          </a:p>
        </p:txBody>
      </p:sp>
      <p:sp>
        <p:nvSpPr>
          <p:cNvPr id="7" name="Google Shape;140;p23">
            <a:extLst>
              <a:ext uri="{FF2B5EF4-FFF2-40B4-BE49-F238E27FC236}">
                <a16:creationId xmlns:a16="http://schemas.microsoft.com/office/drawing/2014/main" id="{CDF7D0E6-998F-EAB8-F233-316DA9DD833F}"/>
              </a:ext>
            </a:extLst>
          </p:cNvPr>
          <p:cNvSpPr txBox="1">
            <a:spLocks noGrp="1"/>
          </p:cNvSpPr>
          <p:nvPr>
            <p:ph type="title"/>
          </p:nvPr>
        </p:nvSpPr>
        <p:spPr>
          <a:xfrm>
            <a:off x="-896243" y="113814"/>
            <a:ext cx="8520600" cy="572700"/>
          </a:xfrm>
          <a:prstGeom prst="rect">
            <a:avLst/>
          </a:prstGeom>
        </p:spPr>
        <p:txBody>
          <a:bodyPr spcFirstLastPara="1" wrap="square" lIns="91425" tIns="91425" rIns="91425" bIns="91425" anchor="t" anchorCtr="0">
            <a:normAutofit fontScale="90000"/>
          </a:bodyPr>
          <a:lstStyle/>
          <a:p>
            <a:r>
              <a:rPr lang="en-US">
                <a:solidFill>
                  <a:schemeClr val="tx1"/>
                </a:solidFill>
              </a:rPr>
              <a:t>Variable</a:t>
            </a:r>
            <a:r>
              <a:rPr lang="zh-CN" altLang="en-US">
                <a:solidFill>
                  <a:schemeClr val="tx1"/>
                </a:solidFill>
              </a:rPr>
              <a:t> </a:t>
            </a:r>
            <a:r>
              <a:rPr lang="en-US" altLang="zh-CN">
                <a:solidFill>
                  <a:schemeClr val="tx1"/>
                </a:solidFill>
              </a:rPr>
              <a:t>importance – Non-white </a:t>
            </a:r>
            <a:endParaRPr lang="en-US">
              <a:solidFill>
                <a:schemeClr val="tx1"/>
              </a:solidFill>
            </a:endParaRPr>
          </a:p>
        </p:txBody>
      </p:sp>
      <p:pic>
        <p:nvPicPr>
          <p:cNvPr id="2" name="Picture 2" descr="Chart, funnel chart&#10;&#10;Description automatically generated">
            <a:extLst>
              <a:ext uri="{FF2B5EF4-FFF2-40B4-BE49-F238E27FC236}">
                <a16:creationId xmlns:a16="http://schemas.microsoft.com/office/drawing/2014/main" id="{627BEE80-3BBD-9A11-BD0B-66989D98CA67}"/>
              </a:ext>
            </a:extLst>
          </p:cNvPr>
          <p:cNvPicPr>
            <a:picLocks noChangeAspect="1"/>
          </p:cNvPicPr>
          <p:nvPr/>
        </p:nvPicPr>
        <p:blipFill>
          <a:blip r:embed="rId2"/>
          <a:stretch>
            <a:fillRect/>
          </a:stretch>
        </p:blipFill>
        <p:spPr>
          <a:xfrm>
            <a:off x="1654752" y="745867"/>
            <a:ext cx="5574927" cy="3464048"/>
          </a:xfrm>
          <a:prstGeom prst="rect">
            <a:avLst/>
          </a:prstGeom>
        </p:spPr>
      </p:pic>
    </p:spTree>
    <p:extLst>
      <p:ext uri="{BB962C8B-B14F-4D97-AF65-F5344CB8AC3E}">
        <p14:creationId xmlns:p14="http://schemas.microsoft.com/office/powerpoint/2010/main" val="27731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2149-5873-A0AB-37C3-3C66A1635B95}"/>
              </a:ext>
            </a:extLst>
          </p:cNvPr>
          <p:cNvSpPr>
            <a:spLocks noGrp="1"/>
          </p:cNvSpPr>
          <p:nvPr>
            <p:ph type="title"/>
          </p:nvPr>
        </p:nvSpPr>
        <p:spPr/>
        <p:txBody>
          <a:bodyPr>
            <a:normAutofit fontScale="90000"/>
          </a:bodyPr>
          <a:lstStyle/>
          <a:p>
            <a:r>
              <a:rPr lang="en-US"/>
              <a:t>Logisitic Regression </a:t>
            </a:r>
            <a:br>
              <a:rPr lang="en-US"/>
            </a:br>
            <a:r>
              <a:rPr lang="en-US"/>
              <a:t>    </a:t>
            </a:r>
            <a:endParaRPr lang="en-US" sz="1700"/>
          </a:p>
        </p:txBody>
      </p:sp>
      <p:graphicFrame>
        <p:nvGraphicFramePr>
          <p:cNvPr id="4" name="Diagram 3">
            <a:extLst>
              <a:ext uri="{FF2B5EF4-FFF2-40B4-BE49-F238E27FC236}">
                <a16:creationId xmlns:a16="http://schemas.microsoft.com/office/drawing/2014/main" id="{015408EC-147B-3E36-9A54-6E6937929E1A}"/>
              </a:ext>
            </a:extLst>
          </p:cNvPr>
          <p:cNvGraphicFramePr/>
          <p:nvPr>
            <p:extLst>
              <p:ext uri="{D42A27DB-BD31-4B8C-83A1-F6EECF244321}">
                <p14:modId xmlns:p14="http://schemas.microsoft.com/office/powerpoint/2010/main" val="43110339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52B9BC7-39E5-A815-B6D5-D0824A46186B}"/>
              </a:ext>
            </a:extLst>
          </p:cNvPr>
          <p:cNvSpPr txBox="1"/>
          <p:nvPr/>
        </p:nvSpPr>
        <p:spPr>
          <a:xfrm>
            <a:off x="1524000" y="3429000"/>
            <a:ext cx="1184910" cy="738664"/>
          </a:xfrm>
          <a:prstGeom prst="rect">
            <a:avLst/>
          </a:prstGeom>
          <a:noFill/>
        </p:spPr>
        <p:txBody>
          <a:bodyPr wrap="square" rtlCol="0">
            <a:spAutoFit/>
          </a:bodyPr>
          <a:lstStyle/>
          <a:p>
            <a:pPr marL="285750" indent="-285750">
              <a:buClr>
                <a:schemeClr val="tx2"/>
              </a:buClr>
              <a:buFont typeface="Courier New" panose="02070309020205020404" pitchFamily="49" charset="0"/>
              <a:buChar char="o"/>
            </a:pPr>
            <a:r>
              <a:rPr lang="en-US">
                <a:solidFill>
                  <a:schemeClr val="tx1">
                    <a:lumMod val="75000"/>
                  </a:schemeClr>
                </a:solidFill>
              </a:rPr>
              <a:t>&lt; 30</a:t>
            </a:r>
          </a:p>
          <a:p>
            <a:pPr marL="285750" indent="-285750">
              <a:buClr>
                <a:schemeClr val="tx2"/>
              </a:buClr>
              <a:buFont typeface="Courier New" panose="02070309020205020404" pitchFamily="49" charset="0"/>
              <a:buChar char="o"/>
            </a:pPr>
            <a:r>
              <a:rPr lang="en-US">
                <a:solidFill>
                  <a:schemeClr val="tx1">
                    <a:lumMod val="75000"/>
                  </a:schemeClr>
                </a:solidFill>
              </a:rPr>
              <a:t>30 - 50</a:t>
            </a:r>
          </a:p>
          <a:p>
            <a:pPr marL="285750" indent="-285750">
              <a:buClr>
                <a:schemeClr val="tx2"/>
              </a:buClr>
              <a:buFont typeface="Courier New" panose="02070309020205020404" pitchFamily="49" charset="0"/>
              <a:buChar char="o"/>
            </a:pPr>
            <a:r>
              <a:rPr lang="en-US">
                <a:solidFill>
                  <a:schemeClr val="tx1">
                    <a:lumMod val="75000"/>
                  </a:schemeClr>
                </a:solidFill>
              </a:rPr>
              <a:t>&gt; 50</a:t>
            </a:r>
          </a:p>
        </p:txBody>
      </p:sp>
      <p:sp>
        <p:nvSpPr>
          <p:cNvPr id="5" name="TextBox 4">
            <a:extLst>
              <a:ext uri="{FF2B5EF4-FFF2-40B4-BE49-F238E27FC236}">
                <a16:creationId xmlns:a16="http://schemas.microsoft.com/office/drawing/2014/main" id="{24D69BCB-5BB2-026E-6E6E-2DECEB764321}"/>
              </a:ext>
            </a:extLst>
          </p:cNvPr>
          <p:cNvSpPr txBox="1"/>
          <p:nvPr/>
        </p:nvSpPr>
        <p:spPr>
          <a:xfrm>
            <a:off x="3128009" y="3429000"/>
            <a:ext cx="1116331" cy="523220"/>
          </a:xfrm>
          <a:prstGeom prst="rect">
            <a:avLst/>
          </a:prstGeom>
          <a:noFill/>
        </p:spPr>
        <p:txBody>
          <a:bodyPr wrap="square" rtlCol="0">
            <a:spAutoFit/>
          </a:bodyPr>
          <a:lstStyle/>
          <a:p>
            <a:pPr marL="285750" indent="-285750">
              <a:buClr>
                <a:schemeClr val="tx2"/>
              </a:buClr>
              <a:buFont typeface="Courier New" panose="02070309020205020404" pitchFamily="49" charset="0"/>
              <a:buChar char="o"/>
            </a:pPr>
            <a:r>
              <a:rPr lang="en-US">
                <a:solidFill>
                  <a:schemeClr val="tx1">
                    <a:lumMod val="75000"/>
                  </a:schemeClr>
                </a:solidFill>
              </a:rPr>
              <a:t>Male</a:t>
            </a:r>
          </a:p>
          <a:p>
            <a:pPr marL="285750" indent="-285750">
              <a:buClr>
                <a:schemeClr val="tx2"/>
              </a:buClr>
              <a:buFont typeface="Courier New" panose="02070309020205020404" pitchFamily="49" charset="0"/>
              <a:buChar char="o"/>
            </a:pPr>
            <a:r>
              <a:rPr lang="en-US">
                <a:solidFill>
                  <a:schemeClr val="tx1">
                    <a:lumMod val="75000"/>
                  </a:schemeClr>
                </a:solidFill>
              </a:rPr>
              <a:t>Female</a:t>
            </a:r>
          </a:p>
        </p:txBody>
      </p:sp>
      <p:sp>
        <p:nvSpPr>
          <p:cNvPr id="7" name="TextBox 6">
            <a:extLst>
              <a:ext uri="{FF2B5EF4-FFF2-40B4-BE49-F238E27FC236}">
                <a16:creationId xmlns:a16="http://schemas.microsoft.com/office/drawing/2014/main" id="{45F63B7D-1205-DF5B-5288-BBD288534766}"/>
              </a:ext>
            </a:extLst>
          </p:cNvPr>
          <p:cNvSpPr txBox="1"/>
          <p:nvPr/>
        </p:nvSpPr>
        <p:spPr>
          <a:xfrm>
            <a:off x="4816200" y="3429000"/>
            <a:ext cx="1432560" cy="523220"/>
          </a:xfrm>
          <a:prstGeom prst="rect">
            <a:avLst/>
          </a:prstGeom>
          <a:noFill/>
        </p:spPr>
        <p:txBody>
          <a:bodyPr wrap="square" rtlCol="0">
            <a:spAutoFit/>
          </a:bodyPr>
          <a:lstStyle/>
          <a:p>
            <a:pPr marL="285750" indent="-285750">
              <a:buClr>
                <a:schemeClr val="tx2"/>
              </a:buClr>
              <a:buFont typeface="Courier New" panose="02070309020205020404" pitchFamily="49" charset="0"/>
              <a:buChar char="o"/>
            </a:pPr>
            <a:r>
              <a:rPr lang="en-US">
                <a:solidFill>
                  <a:schemeClr val="tx1">
                    <a:lumMod val="75000"/>
                  </a:schemeClr>
                </a:solidFill>
              </a:rPr>
              <a:t>White</a:t>
            </a:r>
          </a:p>
          <a:p>
            <a:pPr marL="285750" indent="-285750">
              <a:buClr>
                <a:schemeClr val="tx2"/>
              </a:buClr>
              <a:buFont typeface="Courier New" panose="02070309020205020404" pitchFamily="49" charset="0"/>
              <a:buChar char="o"/>
            </a:pPr>
            <a:r>
              <a:rPr lang="en-US">
                <a:solidFill>
                  <a:schemeClr val="tx1">
                    <a:lumMod val="75000"/>
                  </a:schemeClr>
                </a:solidFill>
              </a:rPr>
              <a:t>Non- white</a:t>
            </a:r>
          </a:p>
        </p:txBody>
      </p:sp>
      <p:sp>
        <p:nvSpPr>
          <p:cNvPr id="8" name="TextBox 7">
            <a:extLst>
              <a:ext uri="{FF2B5EF4-FFF2-40B4-BE49-F238E27FC236}">
                <a16:creationId xmlns:a16="http://schemas.microsoft.com/office/drawing/2014/main" id="{F6B15F67-5549-0876-0472-3465AD7A78A2}"/>
              </a:ext>
            </a:extLst>
          </p:cNvPr>
          <p:cNvSpPr txBox="1"/>
          <p:nvPr/>
        </p:nvSpPr>
        <p:spPr>
          <a:xfrm>
            <a:off x="6248760" y="1443990"/>
            <a:ext cx="1977390" cy="307777"/>
          </a:xfrm>
          <a:prstGeom prst="rect">
            <a:avLst/>
          </a:prstGeom>
          <a:noFill/>
        </p:spPr>
        <p:txBody>
          <a:bodyPr wrap="square" rtlCol="0">
            <a:spAutoFit/>
          </a:bodyPr>
          <a:lstStyle/>
          <a:p>
            <a:pPr>
              <a:buClr>
                <a:schemeClr val="tx2"/>
              </a:buClr>
            </a:pPr>
            <a:r>
              <a:rPr lang="en-US">
                <a:solidFill>
                  <a:schemeClr val="bg2">
                    <a:lumMod val="25000"/>
                    <a:lumOff val="75000"/>
                  </a:schemeClr>
                </a:solidFill>
              </a:rPr>
              <a:t>Logistic Regression</a:t>
            </a:r>
          </a:p>
        </p:txBody>
      </p:sp>
      <p:sp>
        <p:nvSpPr>
          <p:cNvPr id="6" name="TextBox 5">
            <a:extLst>
              <a:ext uri="{FF2B5EF4-FFF2-40B4-BE49-F238E27FC236}">
                <a16:creationId xmlns:a16="http://schemas.microsoft.com/office/drawing/2014/main" id="{89B3DF1C-C400-B143-B0E5-1AD50587E7F2}"/>
              </a:ext>
            </a:extLst>
          </p:cNvPr>
          <p:cNvSpPr txBox="1"/>
          <p:nvPr/>
        </p:nvSpPr>
        <p:spPr>
          <a:xfrm>
            <a:off x="4816200" y="4046945"/>
            <a:ext cx="3285809" cy="461665"/>
          </a:xfrm>
          <a:prstGeom prst="rect">
            <a:avLst/>
          </a:prstGeom>
          <a:noFill/>
        </p:spPr>
        <p:txBody>
          <a:bodyPr wrap="square" rtlCol="0">
            <a:spAutoFit/>
          </a:bodyPr>
          <a:lstStyle/>
          <a:p>
            <a:pPr>
              <a:buClr>
                <a:schemeClr val="tx2"/>
              </a:buClr>
            </a:pPr>
            <a:r>
              <a:rPr lang="zh-CN" altLang="en-US" sz="1200">
                <a:solidFill>
                  <a:schemeClr val="tx2">
                    <a:lumMod val="75000"/>
                  </a:schemeClr>
                </a:solidFill>
              </a:rPr>
              <a:t>* </a:t>
            </a:r>
            <a:r>
              <a:rPr lang="en-US" altLang="zh-CN" sz="1200">
                <a:solidFill>
                  <a:schemeClr val="tx2">
                    <a:lumMod val="75000"/>
                  </a:schemeClr>
                </a:solidFill>
              </a:rPr>
              <a:t>Data is separated to white and non – white because 70% of the data are white</a:t>
            </a:r>
            <a:endParaRPr lang="en-US" sz="1200">
              <a:solidFill>
                <a:schemeClr val="tx2">
                  <a:lumMod val="75000"/>
                </a:schemeClr>
              </a:solidFill>
            </a:endParaRPr>
          </a:p>
        </p:txBody>
      </p:sp>
    </p:spTree>
    <p:extLst>
      <p:ext uri="{BB962C8B-B14F-4D97-AF65-F5344CB8AC3E}">
        <p14:creationId xmlns:p14="http://schemas.microsoft.com/office/powerpoint/2010/main" val="210531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245411"/>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White Male &lt; 30</a:t>
            </a:r>
            <a:endParaRPr/>
          </a:p>
        </p:txBody>
      </p:sp>
      <p:pic>
        <p:nvPicPr>
          <p:cNvPr id="2" name="Picture 1">
            <a:extLst>
              <a:ext uri="{FF2B5EF4-FFF2-40B4-BE49-F238E27FC236}">
                <a16:creationId xmlns:a16="http://schemas.microsoft.com/office/drawing/2014/main" id="{8906F81A-587C-B0B2-F49E-C92C6FD38759}"/>
              </a:ext>
            </a:extLst>
          </p:cNvPr>
          <p:cNvPicPr>
            <a:picLocks noChangeAspect="1"/>
          </p:cNvPicPr>
          <p:nvPr/>
        </p:nvPicPr>
        <p:blipFill>
          <a:blip r:embed="rId3"/>
          <a:stretch>
            <a:fillRect/>
          </a:stretch>
        </p:blipFill>
        <p:spPr>
          <a:xfrm>
            <a:off x="3443520" y="245696"/>
            <a:ext cx="5489943" cy="670993"/>
          </a:xfrm>
          <a:prstGeom prst="rect">
            <a:avLst/>
          </a:prstGeom>
        </p:spPr>
      </p:pic>
      <p:pic>
        <p:nvPicPr>
          <p:cNvPr id="3" name="Picture 2">
            <a:extLst>
              <a:ext uri="{FF2B5EF4-FFF2-40B4-BE49-F238E27FC236}">
                <a16:creationId xmlns:a16="http://schemas.microsoft.com/office/drawing/2014/main" id="{6E404BC2-9F69-D2CE-7C9C-F0591B62CF26}"/>
              </a:ext>
            </a:extLst>
          </p:cNvPr>
          <p:cNvPicPr>
            <a:picLocks noChangeAspect="1"/>
          </p:cNvPicPr>
          <p:nvPr/>
        </p:nvPicPr>
        <p:blipFill>
          <a:blip r:embed="rId4"/>
          <a:stretch>
            <a:fillRect/>
          </a:stretch>
        </p:blipFill>
        <p:spPr>
          <a:xfrm>
            <a:off x="625452" y="1098503"/>
            <a:ext cx="3375048" cy="3297666"/>
          </a:xfrm>
          <a:prstGeom prst="rect">
            <a:avLst/>
          </a:prstGeom>
        </p:spPr>
      </p:pic>
      <p:pic>
        <p:nvPicPr>
          <p:cNvPr id="4" name="Picture 3">
            <a:extLst>
              <a:ext uri="{FF2B5EF4-FFF2-40B4-BE49-F238E27FC236}">
                <a16:creationId xmlns:a16="http://schemas.microsoft.com/office/drawing/2014/main" id="{30B0F0F0-E3CB-22A7-6170-A7759420FD89}"/>
              </a:ext>
            </a:extLst>
          </p:cNvPr>
          <p:cNvPicPr>
            <a:picLocks noChangeAspect="1"/>
          </p:cNvPicPr>
          <p:nvPr/>
        </p:nvPicPr>
        <p:blipFill>
          <a:blip r:embed="rId5"/>
          <a:stretch>
            <a:fillRect/>
          </a:stretch>
        </p:blipFill>
        <p:spPr>
          <a:xfrm>
            <a:off x="4410710" y="1098504"/>
            <a:ext cx="3774436" cy="3297665"/>
          </a:xfrm>
          <a:prstGeom prst="rect">
            <a:avLst/>
          </a:prstGeom>
        </p:spPr>
      </p:pic>
      <p:sp>
        <p:nvSpPr>
          <p:cNvPr id="8" name="Oval 7">
            <a:extLst>
              <a:ext uri="{FF2B5EF4-FFF2-40B4-BE49-F238E27FC236}">
                <a16:creationId xmlns:a16="http://schemas.microsoft.com/office/drawing/2014/main" id="{F1E74D4D-65FA-C7D9-F90A-A456795221E7}"/>
              </a:ext>
            </a:extLst>
          </p:cNvPr>
          <p:cNvSpPr/>
          <p:nvPr/>
        </p:nvSpPr>
        <p:spPr>
          <a:xfrm>
            <a:off x="1810056" y="1897380"/>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EDC8060-D940-4F96-5DFE-21BB740E7AEE}"/>
              </a:ext>
            </a:extLst>
          </p:cNvPr>
          <p:cNvSpPr/>
          <p:nvPr/>
        </p:nvSpPr>
        <p:spPr>
          <a:xfrm>
            <a:off x="1821486" y="396498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Man outline">
            <a:extLst>
              <a:ext uri="{FF2B5EF4-FFF2-40B4-BE49-F238E27FC236}">
                <a16:creationId xmlns:a16="http://schemas.microsoft.com/office/drawing/2014/main" id="{0FD135C3-8A82-6AF3-E90B-B82AC2BC99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0731" y="3991025"/>
            <a:ext cx="914400" cy="914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Google Shape;174;p28">
            <a:extLst>
              <a:ext uri="{FF2B5EF4-FFF2-40B4-BE49-F238E27FC236}">
                <a16:creationId xmlns:a16="http://schemas.microsoft.com/office/drawing/2014/main" id="{B7980001-8B60-CB33-6C07-475A85C7470B}"/>
              </a:ext>
            </a:extLst>
          </p:cNvPr>
          <p:cNvSpPr txBox="1">
            <a:spLocks/>
          </p:cNvSpPr>
          <p:nvPr/>
        </p:nvSpPr>
        <p:spPr>
          <a:xfrm>
            <a:off x="311700" y="340332"/>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a:t>White Male, 30 - 50</a:t>
            </a:r>
          </a:p>
        </p:txBody>
      </p:sp>
      <p:pic>
        <p:nvPicPr>
          <p:cNvPr id="3" name="Picture 2">
            <a:extLst>
              <a:ext uri="{FF2B5EF4-FFF2-40B4-BE49-F238E27FC236}">
                <a16:creationId xmlns:a16="http://schemas.microsoft.com/office/drawing/2014/main" id="{D566FFE0-D4F4-A497-CEAA-513E1EED1C4B}"/>
              </a:ext>
            </a:extLst>
          </p:cNvPr>
          <p:cNvPicPr>
            <a:picLocks noChangeAspect="1"/>
          </p:cNvPicPr>
          <p:nvPr/>
        </p:nvPicPr>
        <p:blipFill>
          <a:blip r:embed="rId3"/>
          <a:stretch>
            <a:fillRect/>
          </a:stretch>
        </p:blipFill>
        <p:spPr>
          <a:xfrm>
            <a:off x="3814530" y="433861"/>
            <a:ext cx="5017770" cy="364812"/>
          </a:xfrm>
          <a:prstGeom prst="rect">
            <a:avLst/>
          </a:prstGeom>
        </p:spPr>
      </p:pic>
      <p:pic>
        <p:nvPicPr>
          <p:cNvPr id="4" name="Picture 3">
            <a:extLst>
              <a:ext uri="{FF2B5EF4-FFF2-40B4-BE49-F238E27FC236}">
                <a16:creationId xmlns:a16="http://schemas.microsoft.com/office/drawing/2014/main" id="{8F6A0B51-8AF6-6B8F-2537-2ABD4095D0D4}"/>
              </a:ext>
            </a:extLst>
          </p:cNvPr>
          <p:cNvPicPr>
            <a:picLocks noChangeAspect="1"/>
          </p:cNvPicPr>
          <p:nvPr/>
        </p:nvPicPr>
        <p:blipFill>
          <a:blip r:embed="rId4"/>
          <a:stretch>
            <a:fillRect/>
          </a:stretch>
        </p:blipFill>
        <p:spPr>
          <a:xfrm>
            <a:off x="468191" y="1152475"/>
            <a:ext cx="3406140" cy="1135380"/>
          </a:xfrm>
          <a:prstGeom prst="rect">
            <a:avLst/>
          </a:prstGeom>
        </p:spPr>
      </p:pic>
      <p:pic>
        <p:nvPicPr>
          <p:cNvPr id="5" name="Picture 4">
            <a:extLst>
              <a:ext uri="{FF2B5EF4-FFF2-40B4-BE49-F238E27FC236}">
                <a16:creationId xmlns:a16="http://schemas.microsoft.com/office/drawing/2014/main" id="{157E6458-4FA9-D084-7B67-C8E0C1A94BF1}"/>
              </a:ext>
            </a:extLst>
          </p:cNvPr>
          <p:cNvPicPr>
            <a:picLocks noChangeAspect="1"/>
          </p:cNvPicPr>
          <p:nvPr/>
        </p:nvPicPr>
        <p:blipFill>
          <a:blip r:embed="rId5"/>
          <a:stretch>
            <a:fillRect/>
          </a:stretch>
        </p:blipFill>
        <p:spPr>
          <a:xfrm>
            <a:off x="468191" y="2287855"/>
            <a:ext cx="3406140" cy="2361446"/>
          </a:xfrm>
          <a:prstGeom prst="rect">
            <a:avLst/>
          </a:prstGeom>
        </p:spPr>
      </p:pic>
      <p:pic>
        <p:nvPicPr>
          <p:cNvPr id="6" name="Picture 5">
            <a:extLst>
              <a:ext uri="{FF2B5EF4-FFF2-40B4-BE49-F238E27FC236}">
                <a16:creationId xmlns:a16="http://schemas.microsoft.com/office/drawing/2014/main" id="{435FA796-87B4-77E1-F859-1E979662E0DE}"/>
              </a:ext>
            </a:extLst>
          </p:cNvPr>
          <p:cNvPicPr>
            <a:picLocks noChangeAspect="1"/>
          </p:cNvPicPr>
          <p:nvPr/>
        </p:nvPicPr>
        <p:blipFill>
          <a:blip r:embed="rId6"/>
          <a:stretch>
            <a:fillRect/>
          </a:stretch>
        </p:blipFill>
        <p:spPr>
          <a:xfrm>
            <a:off x="4494580" y="1152475"/>
            <a:ext cx="3657670" cy="3416399"/>
          </a:xfrm>
          <a:prstGeom prst="rect">
            <a:avLst/>
          </a:prstGeom>
        </p:spPr>
      </p:pic>
      <p:pic>
        <p:nvPicPr>
          <p:cNvPr id="7" name="Graphic 6" descr="Man outline">
            <a:extLst>
              <a:ext uri="{FF2B5EF4-FFF2-40B4-BE49-F238E27FC236}">
                <a16:creationId xmlns:a16="http://schemas.microsoft.com/office/drawing/2014/main" id="{90E73103-EA52-DE57-21F1-E0A34CE5C4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0731" y="3991025"/>
            <a:ext cx="914400" cy="914400"/>
          </a:xfrm>
          <a:prstGeom prst="rect">
            <a:avLst/>
          </a:prstGeom>
        </p:spPr>
      </p:pic>
      <p:sp>
        <p:nvSpPr>
          <p:cNvPr id="8" name="Oval 7">
            <a:extLst>
              <a:ext uri="{FF2B5EF4-FFF2-40B4-BE49-F238E27FC236}">
                <a16:creationId xmlns:a16="http://schemas.microsoft.com/office/drawing/2014/main" id="{8686B93A-D528-A657-10CE-31BCB062D91E}"/>
              </a:ext>
            </a:extLst>
          </p:cNvPr>
          <p:cNvSpPr/>
          <p:nvPr/>
        </p:nvSpPr>
        <p:spPr>
          <a:xfrm>
            <a:off x="1940533" y="4333925"/>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C1F4-0292-DE79-3B2D-1E8AB437974C}"/>
              </a:ext>
            </a:extLst>
          </p:cNvPr>
          <p:cNvSpPr>
            <a:spLocks noGrp="1"/>
          </p:cNvSpPr>
          <p:nvPr>
            <p:ph type="title"/>
          </p:nvPr>
        </p:nvSpPr>
        <p:spPr/>
        <p:txBody>
          <a:bodyPr>
            <a:normAutofit fontScale="90000"/>
          </a:bodyPr>
          <a:lstStyle/>
          <a:p>
            <a:r>
              <a:rPr lang="en-US"/>
              <a:t>Conclusion	</a:t>
            </a:r>
          </a:p>
        </p:txBody>
      </p:sp>
      <p:graphicFrame>
        <p:nvGraphicFramePr>
          <p:cNvPr id="5" name="Table 4">
            <a:extLst>
              <a:ext uri="{FF2B5EF4-FFF2-40B4-BE49-F238E27FC236}">
                <a16:creationId xmlns:a16="http://schemas.microsoft.com/office/drawing/2014/main" id="{E13EE438-BF2A-F9A3-55D3-B252ED33A7BA}"/>
              </a:ext>
            </a:extLst>
          </p:cNvPr>
          <p:cNvGraphicFramePr>
            <a:graphicFrameLocks noGrp="1"/>
          </p:cNvGraphicFramePr>
          <p:nvPr>
            <p:extLst>
              <p:ext uri="{D42A27DB-BD31-4B8C-83A1-F6EECF244321}">
                <p14:modId xmlns:p14="http://schemas.microsoft.com/office/powerpoint/2010/main" val="2992306018"/>
              </p:ext>
            </p:extLst>
          </p:nvPr>
        </p:nvGraphicFramePr>
        <p:xfrm>
          <a:off x="1375686" y="1017725"/>
          <a:ext cx="6392626" cy="3511744"/>
        </p:xfrm>
        <a:graphic>
          <a:graphicData uri="http://schemas.openxmlformats.org/drawingml/2006/table">
            <a:tbl>
              <a:tblPr firstRow="1" bandRow="1">
                <a:tableStyleId>{5C22544A-7EE6-4342-B048-85BDC9FD1C3A}</a:tableStyleId>
              </a:tblPr>
              <a:tblGrid>
                <a:gridCol w="2065193">
                  <a:extLst>
                    <a:ext uri="{9D8B030D-6E8A-4147-A177-3AD203B41FA5}">
                      <a16:colId xmlns:a16="http://schemas.microsoft.com/office/drawing/2014/main" val="1759976047"/>
                    </a:ext>
                  </a:extLst>
                </a:gridCol>
                <a:gridCol w="1641484">
                  <a:extLst>
                    <a:ext uri="{9D8B030D-6E8A-4147-A177-3AD203B41FA5}">
                      <a16:colId xmlns:a16="http://schemas.microsoft.com/office/drawing/2014/main" val="3692501292"/>
                    </a:ext>
                  </a:extLst>
                </a:gridCol>
                <a:gridCol w="2685949">
                  <a:extLst>
                    <a:ext uri="{9D8B030D-6E8A-4147-A177-3AD203B41FA5}">
                      <a16:colId xmlns:a16="http://schemas.microsoft.com/office/drawing/2014/main" val="4131816863"/>
                    </a:ext>
                  </a:extLst>
                </a:gridCol>
              </a:tblGrid>
              <a:tr h="260873">
                <a:tc>
                  <a:txBody>
                    <a:bodyPr/>
                    <a:lstStyle/>
                    <a:p>
                      <a:pPr algn="just"/>
                      <a:r>
                        <a:rPr lang="en-US" sz="1300">
                          <a:solidFill>
                            <a:schemeClr val="tx1"/>
                          </a:solidFill>
                          <a:effectLst/>
                        </a:rPr>
                        <a:t> </a:t>
                      </a:r>
                      <a:endParaRPr lang="en-US" sz="1050">
                        <a:solidFill>
                          <a:schemeClr val="tx1"/>
                        </a:solidFill>
                        <a:effectLst/>
                        <a:latin typeface="DengXian" panose="02010600030101010101" pitchFamily="2" charset="-122"/>
                        <a:ea typeface="DengXian" panose="02010600030101010101" pitchFamily="2" charset="-122"/>
                      </a:endParaRPr>
                    </a:p>
                  </a:txBody>
                  <a:tcPr marL="68580" marR="68580" marT="0" marB="0">
                    <a:solidFill>
                      <a:schemeClr val="tx2">
                        <a:alpha val="32550"/>
                      </a:schemeClr>
                    </a:solidFill>
                  </a:tcPr>
                </a:tc>
                <a:tc>
                  <a:txBody>
                    <a:bodyPr/>
                    <a:lstStyle/>
                    <a:p>
                      <a:pPr algn="just"/>
                      <a:r>
                        <a:rPr lang="en-US" sz="1300">
                          <a:solidFill>
                            <a:schemeClr val="tx1"/>
                          </a:solidFill>
                          <a:effectLst/>
                        </a:rPr>
                        <a:t>Suggest </a:t>
                      </a:r>
                      <a:endParaRPr lang="en-US" sz="1050">
                        <a:solidFill>
                          <a:schemeClr val="tx1"/>
                        </a:solidFill>
                        <a:effectLst/>
                        <a:latin typeface="DengXian" panose="02010600030101010101" pitchFamily="2" charset="-122"/>
                        <a:ea typeface="DengXian" panose="02010600030101010101" pitchFamily="2" charset="-122"/>
                      </a:endParaRPr>
                    </a:p>
                  </a:txBody>
                  <a:tcPr marL="68580" marR="68580" marT="0" marB="0">
                    <a:solidFill>
                      <a:schemeClr val="tx2">
                        <a:alpha val="32550"/>
                      </a:schemeClr>
                    </a:solidFill>
                  </a:tcPr>
                </a:tc>
                <a:tc>
                  <a:txBody>
                    <a:bodyPr/>
                    <a:lstStyle/>
                    <a:p>
                      <a:pPr algn="just"/>
                      <a:r>
                        <a:rPr lang="en-US" sz="1300">
                          <a:solidFill>
                            <a:schemeClr val="tx1"/>
                          </a:solidFill>
                          <a:effectLst/>
                        </a:rPr>
                        <a:t>Not suggest</a:t>
                      </a:r>
                      <a:endParaRPr lang="en-US" sz="1050">
                        <a:solidFill>
                          <a:schemeClr val="tx1"/>
                        </a:solidFill>
                        <a:effectLst/>
                        <a:latin typeface="DengXian" panose="02010600030101010101" pitchFamily="2" charset="-122"/>
                        <a:ea typeface="DengXian" panose="02010600030101010101" pitchFamily="2" charset="-122"/>
                      </a:endParaRPr>
                    </a:p>
                  </a:txBody>
                  <a:tcPr marL="68580" marR="68580" marT="0" marB="0">
                    <a:solidFill>
                      <a:schemeClr val="tx2">
                        <a:alpha val="32550"/>
                      </a:schemeClr>
                    </a:solidFill>
                  </a:tcPr>
                </a:tc>
                <a:extLst>
                  <a:ext uri="{0D108BD9-81ED-4DB2-BD59-A6C34878D82A}">
                    <a16:rowId xmlns:a16="http://schemas.microsoft.com/office/drawing/2014/main" val="3018277285"/>
                  </a:ext>
                </a:extLst>
              </a:tr>
              <a:tr h="541812">
                <a:tc>
                  <a:txBody>
                    <a:bodyPr/>
                    <a:lstStyle/>
                    <a:p>
                      <a:pPr marR="0" algn="ctr" rtl="0">
                        <a:lnSpc>
                          <a:spcPct val="100000"/>
                        </a:lnSpc>
                        <a:spcBef>
                          <a:spcPts val="0"/>
                        </a:spcBef>
                        <a:spcAft>
                          <a:spcPts val="0"/>
                        </a:spcAft>
                        <a:buClr>
                          <a:srgbClr val="000000"/>
                        </a:buClr>
                        <a:buFont typeface="Arial"/>
                      </a:pPr>
                      <a:r>
                        <a:rPr lang="en-US" sz="1000" b="1" i="0" u="none" strike="noStrike" kern="0" cap="none">
                          <a:solidFill>
                            <a:schemeClr val="tx1"/>
                          </a:solidFill>
                          <a:effectLst/>
                          <a:latin typeface="+mn-lt"/>
                          <a:ea typeface="+mn-ea"/>
                          <a:cs typeface="+mn-cs"/>
                          <a:sym typeface="Arial"/>
                        </a:rPr>
                        <a:t>White - Male - age&lt;30</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Master</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Work without pay</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Arm Force</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Private House Service</a:t>
                      </a:r>
                    </a:p>
                  </a:txBody>
                  <a:tcPr marL="68580" marR="68580" marT="0" marB="0" anchor="ctr">
                    <a:solidFill>
                      <a:schemeClr val="tx2">
                        <a:alpha val="32550"/>
                      </a:schemeClr>
                    </a:solidFill>
                  </a:tcPr>
                </a:tc>
                <a:extLst>
                  <a:ext uri="{0D108BD9-81ED-4DB2-BD59-A6C34878D82A}">
                    <a16:rowId xmlns:a16="http://schemas.microsoft.com/office/drawing/2014/main" val="3177029291"/>
                  </a:ext>
                </a:extLst>
              </a:tr>
              <a:tr h="903020">
                <a:tc>
                  <a:txBody>
                    <a:bodyPr/>
                    <a:lstStyle/>
                    <a:p>
                      <a:pPr marR="0" algn="ctr" rtl="0">
                        <a:lnSpc>
                          <a:spcPct val="100000"/>
                        </a:lnSpc>
                        <a:spcBef>
                          <a:spcPts val="0"/>
                        </a:spcBef>
                        <a:spcAft>
                          <a:spcPts val="0"/>
                        </a:spcAft>
                        <a:buClr>
                          <a:srgbClr val="000000"/>
                        </a:buClr>
                        <a:buFont typeface="Arial"/>
                      </a:pPr>
                      <a:r>
                        <a:rPr lang="en-US" sz="1000" b="1" i="0" u="none" strike="noStrike" kern="0" cap="none">
                          <a:solidFill>
                            <a:schemeClr val="tx1"/>
                          </a:solidFill>
                          <a:effectLst/>
                          <a:latin typeface="+mn-lt"/>
                          <a:ea typeface="+mn-ea"/>
                          <a:cs typeface="+mn-cs"/>
                          <a:sym typeface="Arial"/>
                        </a:rPr>
                        <a:t>White - Male - age30~50</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Master</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PhD</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Work in government</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Self-employment</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Professional Specialty</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Private House Service</a:t>
                      </a:r>
                    </a:p>
                  </a:txBody>
                  <a:tcPr marL="68580" marR="68580" marT="0" marB="0" anchor="ctr">
                    <a:solidFill>
                      <a:schemeClr val="tx2">
                        <a:alpha val="32550"/>
                      </a:schemeClr>
                    </a:solidFill>
                  </a:tcPr>
                </a:tc>
                <a:extLst>
                  <a:ext uri="{0D108BD9-81ED-4DB2-BD59-A6C34878D82A}">
                    <a16:rowId xmlns:a16="http://schemas.microsoft.com/office/drawing/2014/main" val="2262311200"/>
                  </a:ext>
                </a:extLst>
              </a:tr>
              <a:tr h="361208">
                <a:tc>
                  <a:txBody>
                    <a:bodyPr/>
                    <a:lstStyle/>
                    <a:p>
                      <a:pPr marR="0" algn="ctr" rtl="0">
                        <a:lnSpc>
                          <a:spcPct val="100000"/>
                        </a:lnSpc>
                        <a:spcBef>
                          <a:spcPts val="0"/>
                        </a:spcBef>
                        <a:spcAft>
                          <a:spcPts val="0"/>
                        </a:spcAft>
                        <a:buClr>
                          <a:srgbClr val="000000"/>
                        </a:buClr>
                        <a:buFont typeface="Arial"/>
                      </a:pPr>
                      <a:r>
                        <a:rPr lang="en-US" sz="1000" b="1" i="0" u="none" strike="noStrike" kern="0" cap="none">
                          <a:solidFill>
                            <a:schemeClr val="tx1"/>
                          </a:solidFill>
                          <a:effectLst/>
                          <a:latin typeface="+mn-lt"/>
                          <a:ea typeface="+mn-ea"/>
                          <a:cs typeface="+mn-cs"/>
                          <a:sym typeface="Arial"/>
                        </a:rPr>
                        <a:t>White - Male – age&gt;50</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b="0" i="0" u="none" strike="noStrike" kern="0" cap="none">
                          <a:solidFill>
                            <a:schemeClr val="tx1"/>
                          </a:solidFill>
                          <a:effectLst/>
                          <a:latin typeface="+mn-lt"/>
                          <a:ea typeface="+mn-ea"/>
                          <a:cs typeface="+mn-cs"/>
                          <a:sym typeface="Arial"/>
                        </a:rPr>
                        <a:t>- PhD</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CEO</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Work without pay</a:t>
                      </a:r>
                    </a:p>
                    <a:p>
                      <a:pPr marR="0" algn="l" rtl="0">
                        <a:lnSpc>
                          <a:spcPct val="100000"/>
                        </a:lnSpc>
                        <a:spcBef>
                          <a:spcPts val="0"/>
                        </a:spcBef>
                        <a:spcAft>
                          <a:spcPts val="0"/>
                        </a:spcAft>
                        <a:buClr>
                          <a:srgbClr val="000000"/>
                        </a:buClr>
                        <a:buFont typeface="Arial"/>
                      </a:pPr>
                      <a:r>
                        <a:rPr lang="en-US" sz="1000" b="0" i="0" u="none" strike="noStrike" kern="0" cap="none">
                          <a:solidFill>
                            <a:schemeClr val="tx1"/>
                          </a:solidFill>
                          <a:effectLst/>
                          <a:latin typeface="+mn-lt"/>
                          <a:ea typeface="+mn-ea"/>
                          <a:cs typeface="+mn-cs"/>
                          <a:sym typeface="Arial"/>
                        </a:rPr>
                        <a:t> </a:t>
                      </a:r>
                    </a:p>
                  </a:txBody>
                  <a:tcPr marL="68580" marR="68580" marT="0" marB="0" anchor="ctr">
                    <a:solidFill>
                      <a:schemeClr val="tx2">
                        <a:alpha val="32550"/>
                      </a:schemeClr>
                    </a:solidFill>
                  </a:tcPr>
                </a:tc>
                <a:extLst>
                  <a:ext uri="{0D108BD9-81ED-4DB2-BD59-A6C34878D82A}">
                    <a16:rowId xmlns:a16="http://schemas.microsoft.com/office/drawing/2014/main" val="3393392641"/>
                  </a:ext>
                </a:extLst>
              </a:tr>
              <a:tr h="361208">
                <a:tc>
                  <a:txBody>
                    <a:bodyPr/>
                    <a:lstStyle/>
                    <a:p>
                      <a:pPr marR="0" algn="ctr" rtl="0">
                        <a:lnSpc>
                          <a:spcPct val="100000"/>
                        </a:lnSpc>
                        <a:spcBef>
                          <a:spcPts val="0"/>
                        </a:spcBef>
                        <a:spcAft>
                          <a:spcPts val="0"/>
                        </a:spcAft>
                        <a:buClr>
                          <a:srgbClr val="000000"/>
                        </a:buClr>
                        <a:buFont typeface="Arial"/>
                      </a:pPr>
                      <a:r>
                        <a:rPr lang="en-US" sz="1000" b="1" i="0" u="none" strike="noStrike" kern="0" cap="none">
                          <a:solidFill>
                            <a:schemeClr val="tx1"/>
                          </a:solidFill>
                          <a:effectLst/>
                          <a:latin typeface="+mn-lt"/>
                          <a:ea typeface="+mn-ea"/>
                          <a:cs typeface="+mn-cs"/>
                          <a:sym typeface="Arial"/>
                        </a:rPr>
                        <a:t>White - Female - age&lt;30</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Master</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PhD</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Machine Operation Inspect</a:t>
                      </a:r>
                    </a:p>
                  </a:txBody>
                  <a:tcPr marL="68580" marR="68580" marT="0" marB="0" anchor="ctr">
                    <a:solidFill>
                      <a:schemeClr val="tx2">
                        <a:alpha val="32550"/>
                      </a:schemeClr>
                    </a:solidFill>
                  </a:tcPr>
                </a:tc>
                <a:extLst>
                  <a:ext uri="{0D108BD9-81ED-4DB2-BD59-A6C34878D82A}">
                    <a16:rowId xmlns:a16="http://schemas.microsoft.com/office/drawing/2014/main" val="1961925083"/>
                  </a:ext>
                </a:extLst>
              </a:tr>
              <a:tr h="722415">
                <a:tc>
                  <a:txBody>
                    <a:bodyPr/>
                    <a:lstStyle/>
                    <a:p>
                      <a:pPr marR="0" algn="ctr" rtl="0">
                        <a:lnSpc>
                          <a:spcPct val="100000"/>
                        </a:lnSpc>
                        <a:spcBef>
                          <a:spcPts val="0"/>
                        </a:spcBef>
                        <a:spcAft>
                          <a:spcPts val="0"/>
                        </a:spcAft>
                        <a:buClr>
                          <a:srgbClr val="000000"/>
                        </a:buClr>
                        <a:buFont typeface="Arial"/>
                      </a:pPr>
                      <a:r>
                        <a:rPr lang="en-US" sz="1000" b="1" i="0" u="none" strike="noStrike" kern="0" cap="none">
                          <a:solidFill>
                            <a:schemeClr val="tx1"/>
                          </a:solidFill>
                          <a:effectLst/>
                          <a:latin typeface="+mn-lt"/>
                          <a:ea typeface="+mn-ea"/>
                          <a:cs typeface="+mn-cs"/>
                          <a:sym typeface="Arial"/>
                        </a:rPr>
                        <a:t>White - Female - age30~50</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Master</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PhD</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Craft Repair</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Professional Specialty</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State Government</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Education Associate</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Farming-Fishing</a:t>
                      </a:r>
                    </a:p>
                  </a:txBody>
                  <a:tcPr marL="68580" marR="68580" marT="0" marB="0" anchor="ctr">
                    <a:solidFill>
                      <a:schemeClr val="tx2">
                        <a:alpha val="32550"/>
                      </a:schemeClr>
                    </a:solidFill>
                  </a:tcPr>
                </a:tc>
                <a:extLst>
                  <a:ext uri="{0D108BD9-81ED-4DB2-BD59-A6C34878D82A}">
                    <a16:rowId xmlns:a16="http://schemas.microsoft.com/office/drawing/2014/main" val="2474600596"/>
                  </a:ext>
                </a:extLst>
              </a:tr>
              <a:tr h="361208">
                <a:tc>
                  <a:txBody>
                    <a:bodyPr/>
                    <a:lstStyle/>
                    <a:p>
                      <a:pPr marR="0" algn="ctr" rtl="0">
                        <a:lnSpc>
                          <a:spcPct val="100000"/>
                        </a:lnSpc>
                        <a:spcBef>
                          <a:spcPts val="0"/>
                        </a:spcBef>
                        <a:spcAft>
                          <a:spcPts val="0"/>
                        </a:spcAft>
                        <a:buClr>
                          <a:srgbClr val="000000"/>
                        </a:buClr>
                        <a:buFont typeface="Arial"/>
                      </a:pPr>
                      <a:r>
                        <a:rPr lang="en-US" sz="1000" b="1" i="0" u="none" strike="noStrike" kern="0" cap="none">
                          <a:solidFill>
                            <a:schemeClr val="tx1"/>
                          </a:solidFill>
                          <a:effectLst/>
                          <a:latin typeface="+mn-lt"/>
                          <a:ea typeface="+mn-ea"/>
                          <a:cs typeface="+mn-cs"/>
                          <a:sym typeface="Arial"/>
                        </a:rPr>
                        <a:t>White - Female - age&gt;50</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Master</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PhD</a:t>
                      </a:r>
                    </a:p>
                  </a:txBody>
                  <a:tcPr marL="68580" marR="68580" marT="0" marB="0" anchor="ctr">
                    <a:solidFill>
                      <a:schemeClr val="tx2">
                        <a:alpha val="32550"/>
                      </a:schemeClr>
                    </a:solidFill>
                  </a:tcPr>
                </a:tc>
                <a:tc>
                  <a:txBody>
                    <a:bodyPr/>
                    <a:lstStyle/>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Education High School</a:t>
                      </a:r>
                    </a:p>
                    <a:p>
                      <a:pPr marR="0" algn="l" rtl="0">
                        <a:lnSpc>
                          <a:spcPct val="100000"/>
                        </a:lnSpc>
                        <a:spcBef>
                          <a:spcPts val="0"/>
                        </a:spcBef>
                        <a:spcAft>
                          <a:spcPts val="0"/>
                        </a:spcAft>
                        <a:buClr>
                          <a:srgbClr val="000000"/>
                        </a:buClr>
                        <a:buFont typeface="Arial"/>
                      </a:pPr>
                      <a:r>
                        <a:rPr lang="en-US" sz="1000" kern="0">
                          <a:solidFill>
                            <a:schemeClr val="tx1"/>
                          </a:solidFill>
                          <a:effectLst/>
                        </a:rPr>
                        <a:t>- </a:t>
                      </a:r>
                      <a:r>
                        <a:rPr lang="en-US" sz="1000" b="0" i="0" u="none" strike="noStrike" kern="0" cap="none">
                          <a:solidFill>
                            <a:schemeClr val="tx1"/>
                          </a:solidFill>
                          <a:effectLst/>
                          <a:latin typeface="+mn-lt"/>
                          <a:ea typeface="+mn-ea"/>
                          <a:cs typeface="+mn-cs"/>
                          <a:sym typeface="Arial"/>
                        </a:rPr>
                        <a:t>Machine Operation Inspect</a:t>
                      </a:r>
                    </a:p>
                  </a:txBody>
                  <a:tcPr marL="68580" marR="68580" marT="0" marB="0" anchor="ctr">
                    <a:solidFill>
                      <a:schemeClr val="tx2">
                        <a:alpha val="32550"/>
                      </a:schemeClr>
                    </a:solidFill>
                  </a:tcPr>
                </a:tc>
                <a:extLst>
                  <a:ext uri="{0D108BD9-81ED-4DB2-BD59-A6C34878D82A}">
                    <a16:rowId xmlns:a16="http://schemas.microsoft.com/office/drawing/2014/main" val="2397127669"/>
                  </a:ext>
                </a:extLst>
              </a:tr>
            </a:tbl>
          </a:graphicData>
        </a:graphic>
      </p:graphicFrame>
    </p:spTree>
    <p:extLst>
      <p:ext uri="{BB962C8B-B14F-4D97-AF65-F5344CB8AC3E}">
        <p14:creationId xmlns:p14="http://schemas.microsoft.com/office/powerpoint/2010/main" val="613275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C1F4-0292-DE79-3B2D-1E8AB437974C}"/>
              </a:ext>
            </a:extLst>
          </p:cNvPr>
          <p:cNvSpPr>
            <a:spLocks noGrp="1"/>
          </p:cNvSpPr>
          <p:nvPr>
            <p:ph type="title"/>
          </p:nvPr>
        </p:nvSpPr>
        <p:spPr/>
        <p:txBody>
          <a:bodyPr>
            <a:normAutofit fontScale="90000"/>
          </a:bodyPr>
          <a:lstStyle/>
          <a:p>
            <a:r>
              <a:rPr lang="en-US"/>
              <a:t>Conclusion	</a:t>
            </a:r>
          </a:p>
        </p:txBody>
      </p:sp>
      <p:graphicFrame>
        <p:nvGraphicFramePr>
          <p:cNvPr id="12" name="Table 11">
            <a:extLst>
              <a:ext uri="{FF2B5EF4-FFF2-40B4-BE49-F238E27FC236}">
                <a16:creationId xmlns:a16="http://schemas.microsoft.com/office/drawing/2014/main" id="{F6910ED2-5EAA-422A-97A2-E435FA6267FF}"/>
              </a:ext>
            </a:extLst>
          </p:cNvPr>
          <p:cNvGraphicFramePr>
            <a:graphicFrameLocks noGrp="1"/>
          </p:cNvGraphicFramePr>
          <p:nvPr>
            <p:extLst>
              <p:ext uri="{D42A27DB-BD31-4B8C-83A1-F6EECF244321}">
                <p14:modId xmlns:p14="http://schemas.microsoft.com/office/powerpoint/2010/main" val="2142322100"/>
              </p:ext>
            </p:extLst>
          </p:nvPr>
        </p:nvGraphicFramePr>
        <p:xfrm>
          <a:off x="1275907" y="1017725"/>
          <a:ext cx="7055932" cy="3787315"/>
        </p:xfrm>
        <a:graphic>
          <a:graphicData uri="http://schemas.openxmlformats.org/drawingml/2006/table">
            <a:tbl>
              <a:tblPr firstRow="1" firstCol="1" bandRow="1">
                <a:tableStyleId>{5C22544A-7EE6-4342-B048-85BDC9FD1C3A}</a:tableStyleId>
              </a:tblPr>
              <a:tblGrid>
                <a:gridCol w="2126511">
                  <a:extLst>
                    <a:ext uri="{9D8B030D-6E8A-4147-A177-3AD203B41FA5}">
                      <a16:colId xmlns:a16="http://schemas.microsoft.com/office/drawing/2014/main" val="3118701309"/>
                    </a:ext>
                  </a:extLst>
                </a:gridCol>
                <a:gridCol w="2147777">
                  <a:extLst>
                    <a:ext uri="{9D8B030D-6E8A-4147-A177-3AD203B41FA5}">
                      <a16:colId xmlns:a16="http://schemas.microsoft.com/office/drawing/2014/main" val="4275078929"/>
                    </a:ext>
                  </a:extLst>
                </a:gridCol>
                <a:gridCol w="2781644">
                  <a:extLst>
                    <a:ext uri="{9D8B030D-6E8A-4147-A177-3AD203B41FA5}">
                      <a16:colId xmlns:a16="http://schemas.microsoft.com/office/drawing/2014/main" val="2808238995"/>
                    </a:ext>
                  </a:extLst>
                </a:gridCol>
              </a:tblGrid>
              <a:tr h="222783">
                <a:tc>
                  <a:txBody>
                    <a:bodyPr/>
                    <a:lstStyle/>
                    <a:p>
                      <a:endParaRPr lang="en-US">
                        <a:solidFill>
                          <a:schemeClr val="tx1"/>
                        </a:solidFill>
                        <a:effectLst/>
                      </a:endParaRPr>
                    </a:p>
                  </a:txBody>
                  <a:tcPr marL="68580" marR="68580" marT="0" marB="0">
                    <a:solidFill>
                      <a:schemeClr val="accent2">
                        <a:alpha val="32717"/>
                      </a:schemeClr>
                    </a:solidFill>
                  </a:tcPr>
                </a:tc>
                <a:tc>
                  <a:txBody>
                    <a:bodyPr/>
                    <a:lstStyle/>
                    <a:p>
                      <a:r>
                        <a:rPr lang="en-US" sz="1300" kern="0">
                          <a:solidFill>
                            <a:schemeClr val="tx1"/>
                          </a:solidFill>
                          <a:effectLst/>
                        </a:rPr>
                        <a:t>Suggest </a:t>
                      </a:r>
                      <a:endParaRPr lang="en-US">
                        <a:solidFill>
                          <a:schemeClr val="tx1"/>
                        </a:solidFill>
                        <a:effectLst/>
                      </a:endParaRPr>
                    </a:p>
                  </a:txBody>
                  <a:tcPr marL="68580" marR="68580" marT="0" marB="0">
                    <a:solidFill>
                      <a:schemeClr val="accent2">
                        <a:alpha val="32717"/>
                      </a:schemeClr>
                    </a:solidFill>
                  </a:tcPr>
                </a:tc>
                <a:tc>
                  <a:txBody>
                    <a:bodyPr/>
                    <a:lstStyle/>
                    <a:p>
                      <a:r>
                        <a:rPr lang="en-US" sz="1300" kern="0">
                          <a:solidFill>
                            <a:schemeClr val="tx1"/>
                          </a:solidFill>
                          <a:effectLst/>
                        </a:rPr>
                        <a:t>Not suggest</a:t>
                      </a:r>
                      <a:endParaRPr lang="en-US">
                        <a:solidFill>
                          <a:schemeClr val="tx1"/>
                        </a:solidFill>
                        <a:effectLst/>
                      </a:endParaRPr>
                    </a:p>
                  </a:txBody>
                  <a:tcPr marL="68580" marR="68580" marT="0" marB="0">
                    <a:solidFill>
                      <a:schemeClr val="accent2">
                        <a:alpha val="32717"/>
                      </a:schemeClr>
                    </a:solidFill>
                  </a:tcPr>
                </a:tc>
                <a:extLst>
                  <a:ext uri="{0D108BD9-81ED-4DB2-BD59-A6C34878D82A}">
                    <a16:rowId xmlns:a16="http://schemas.microsoft.com/office/drawing/2014/main" val="1072658318"/>
                  </a:ext>
                </a:extLst>
              </a:tr>
              <a:tr h="668350">
                <a:tc>
                  <a:txBody>
                    <a:bodyPr/>
                    <a:lstStyle/>
                    <a:p>
                      <a:pPr algn="ctr"/>
                      <a:r>
                        <a:rPr lang="en-US" sz="1000" kern="0">
                          <a:solidFill>
                            <a:schemeClr val="tx1"/>
                          </a:solidFill>
                          <a:effectLst/>
                        </a:rPr>
                        <a:t>Non-White - Male - age&lt;30</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Machine Operation Inspect</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Federal government</a:t>
                      </a:r>
                      <a:endParaRPr lang="en-US" sz="1000">
                        <a:solidFill>
                          <a:schemeClr val="tx1"/>
                        </a:solidFill>
                        <a:effectLst/>
                      </a:endParaRPr>
                    </a:p>
                    <a:p>
                      <a:r>
                        <a:rPr lang="en-US" sz="1000" kern="0">
                          <a:solidFill>
                            <a:schemeClr val="tx1"/>
                          </a:solidFill>
                          <a:effectLst/>
                        </a:rPr>
                        <a:t>- Work without pay</a:t>
                      </a:r>
                      <a:endParaRPr lang="en-US" sz="1000">
                        <a:solidFill>
                          <a:schemeClr val="tx1"/>
                        </a:solidFill>
                        <a:effectLst/>
                      </a:endParaRPr>
                    </a:p>
                    <a:p>
                      <a:r>
                        <a:rPr lang="en-US" sz="1000" kern="0">
                          <a:solidFill>
                            <a:schemeClr val="tx1"/>
                          </a:solidFill>
                          <a:effectLst/>
                        </a:rPr>
                        <a:t>- Farming-Fishing</a:t>
                      </a:r>
                      <a:endParaRPr lang="en-US" sz="1000">
                        <a:solidFill>
                          <a:schemeClr val="tx1"/>
                        </a:solidFill>
                        <a:effectLst/>
                      </a:endParaRPr>
                    </a:p>
                  </a:txBody>
                  <a:tcPr marL="68580" marR="68580" marT="0" marB="0" anchor="ctr">
                    <a:solidFill>
                      <a:schemeClr val="accent2">
                        <a:alpha val="32717"/>
                      </a:schemeClr>
                    </a:solidFill>
                  </a:tcPr>
                </a:tc>
                <a:extLst>
                  <a:ext uri="{0D108BD9-81ED-4DB2-BD59-A6C34878D82A}">
                    <a16:rowId xmlns:a16="http://schemas.microsoft.com/office/drawing/2014/main" val="2135072422"/>
                  </a:ext>
                </a:extLst>
              </a:tr>
              <a:tr h="445566">
                <a:tc>
                  <a:txBody>
                    <a:bodyPr/>
                    <a:lstStyle/>
                    <a:p>
                      <a:pPr algn="ctr"/>
                      <a:r>
                        <a:rPr lang="en-US" sz="1000" kern="0">
                          <a:solidFill>
                            <a:schemeClr val="tx1"/>
                          </a:solidFill>
                          <a:effectLst/>
                        </a:rPr>
                        <a:t>Non-White - Male - age30~50</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Tech Support</a:t>
                      </a:r>
                      <a:endParaRPr lang="en-US" sz="1000">
                        <a:solidFill>
                          <a:schemeClr val="tx1"/>
                        </a:solidFill>
                        <a:effectLst/>
                      </a:endParaRPr>
                    </a:p>
                    <a:p>
                      <a:r>
                        <a:rPr lang="en-US" sz="1000" kern="0">
                          <a:solidFill>
                            <a:schemeClr val="tx1"/>
                          </a:solidFill>
                          <a:effectLst/>
                        </a:rPr>
                        <a:t>- Sales</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Education under Mid School</a:t>
                      </a:r>
                      <a:endParaRPr lang="en-US" sz="1000">
                        <a:solidFill>
                          <a:schemeClr val="tx1"/>
                        </a:solidFill>
                        <a:effectLst/>
                      </a:endParaRPr>
                    </a:p>
                    <a:p>
                      <a:endParaRPr lang="en-US" sz="1000">
                        <a:solidFill>
                          <a:schemeClr val="tx1"/>
                        </a:solidFill>
                        <a:effectLst/>
                      </a:endParaRPr>
                    </a:p>
                  </a:txBody>
                  <a:tcPr marL="68580" marR="68580" marT="0" marB="0" anchor="ctr">
                    <a:solidFill>
                      <a:schemeClr val="accent2">
                        <a:alpha val="32717"/>
                      </a:schemeClr>
                    </a:solidFill>
                  </a:tcPr>
                </a:tc>
                <a:extLst>
                  <a:ext uri="{0D108BD9-81ED-4DB2-BD59-A6C34878D82A}">
                    <a16:rowId xmlns:a16="http://schemas.microsoft.com/office/drawing/2014/main" val="1859396514"/>
                  </a:ext>
                </a:extLst>
              </a:tr>
              <a:tr h="445566">
                <a:tc>
                  <a:txBody>
                    <a:bodyPr/>
                    <a:lstStyle/>
                    <a:p>
                      <a:pPr algn="ctr"/>
                      <a:r>
                        <a:rPr lang="en-US" sz="1000" kern="0">
                          <a:solidFill>
                            <a:schemeClr val="tx1"/>
                          </a:solidFill>
                          <a:effectLst/>
                        </a:rPr>
                        <a:t>Non-White - Male - age&gt;50</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Tech Support</a:t>
                      </a:r>
                      <a:endParaRPr lang="en-US" sz="1000">
                        <a:solidFill>
                          <a:schemeClr val="tx1"/>
                        </a:solidFill>
                        <a:effectLst/>
                      </a:endParaRPr>
                    </a:p>
                    <a:p>
                      <a:r>
                        <a:rPr lang="en-US" sz="1000" kern="0">
                          <a:solidFill>
                            <a:schemeClr val="tx1"/>
                          </a:solidFill>
                          <a:effectLst/>
                        </a:rPr>
                        <a:t>- Sales</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Farming-Fishing</a:t>
                      </a:r>
                      <a:endParaRPr lang="en-US" sz="1000">
                        <a:solidFill>
                          <a:schemeClr val="tx1"/>
                        </a:solidFill>
                        <a:effectLst/>
                      </a:endParaRPr>
                    </a:p>
                    <a:p>
                      <a:r>
                        <a:rPr lang="en-US" sz="1000" kern="0">
                          <a:solidFill>
                            <a:schemeClr val="tx1"/>
                          </a:solidFill>
                          <a:effectLst/>
                        </a:rPr>
                        <a:t>- Work without pay </a:t>
                      </a:r>
                      <a:endParaRPr lang="en-US" sz="1000">
                        <a:solidFill>
                          <a:schemeClr val="tx1"/>
                        </a:solidFill>
                        <a:effectLst/>
                      </a:endParaRPr>
                    </a:p>
                  </a:txBody>
                  <a:tcPr marL="68580" marR="68580" marT="0" marB="0" anchor="ctr">
                    <a:solidFill>
                      <a:schemeClr val="accent2">
                        <a:alpha val="32717"/>
                      </a:schemeClr>
                    </a:solidFill>
                  </a:tcPr>
                </a:tc>
                <a:extLst>
                  <a:ext uri="{0D108BD9-81ED-4DB2-BD59-A6C34878D82A}">
                    <a16:rowId xmlns:a16="http://schemas.microsoft.com/office/drawing/2014/main" val="1872521817"/>
                  </a:ext>
                </a:extLst>
              </a:tr>
              <a:tr h="668350">
                <a:tc>
                  <a:txBody>
                    <a:bodyPr/>
                    <a:lstStyle/>
                    <a:p>
                      <a:pPr algn="ctr"/>
                      <a:r>
                        <a:rPr lang="en-US" sz="1000" kern="0">
                          <a:solidFill>
                            <a:schemeClr val="tx1"/>
                          </a:solidFill>
                          <a:effectLst/>
                        </a:rPr>
                        <a:t>Non-White - Female - age&lt;30</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Farming-Fishing</a:t>
                      </a:r>
                      <a:endParaRPr lang="en-US" sz="1000">
                        <a:solidFill>
                          <a:schemeClr val="tx1"/>
                        </a:solidFill>
                        <a:effectLst/>
                      </a:endParaRPr>
                    </a:p>
                    <a:p>
                      <a:r>
                        <a:rPr lang="en-US" sz="1000" kern="0">
                          <a:solidFill>
                            <a:schemeClr val="tx1"/>
                          </a:solidFill>
                          <a:effectLst/>
                        </a:rPr>
                        <a:t>- Private &amp; Government</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Education High School Graduate</a:t>
                      </a:r>
                      <a:endParaRPr lang="en-US" sz="1000">
                        <a:solidFill>
                          <a:schemeClr val="tx1"/>
                        </a:solidFill>
                        <a:effectLst/>
                      </a:endParaRPr>
                    </a:p>
                    <a:p>
                      <a:r>
                        <a:rPr lang="en-US" sz="1000" kern="0">
                          <a:solidFill>
                            <a:schemeClr val="tx1"/>
                          </a:solidFill>
                          <a:effectLst/>
                        </a:rPr>
                        <a:t>- Self-Employment</a:t>
                      </a:r>
                      <a:endParaRPr lang="en-US" sz="1000">
                        <a:solidFill>
                          <a:schemeClr val="tx1"/>
                        </a:solidFill>
                        <a:effectLst/>
                      </a:endParaRPr>
                    </a:p>
                    <a:p>
                      <a:r>
                        <a:rPr lang="en-US" sz="1000" kern="0">
                          <a:solidFill>
                            <a:schemeClr val="tx1"/>
                          </a:solidFill>
                          <a:effectLst/>
                        </a:rPr>
                        <a:t>- Tech Support</a:t>
                      </a:r>
                      <a:endParaRPr lang="en-US" sz="1000">
                        <a:solidFill>
                          <a:schemeClr val="tx1"/>
                        </a:solidFill>
                        <a:effectLst/>
                      </a:endParaRPr>
                    </a:p>
                  </a:txBody>
                  <a:tcPr marL="68580" marR="68580" marT="0" marB="0" anchor="ctr">
                    <a:solidFill>
                      <a:schemeClr val="accent2">
                        <a:alpha val="32717"/>
                      </a:schemeClr>
                    </a:solidFill>
                  </a:tcPr>
                </a:tc>
                <a:extLst>
                  <a:ext uri="{0D108BD9-81ED-4DB2-BD59-A6C34878D82A}">
                    <a16:rowId xmlns:a16="http://schemas.microsoft.com/office/drawing/2014/main" val="385195386"/>
                  </a:ext>
                </a:extLst>
              </a:tr>
              <a:tr h="668350">
                <a:tc>
                  <a:txBody>
                    <a:bodyPr/>
                    <a:lstStyle/>
                    <a:p>
                      <a:pPr algn="ctr"/>
                      <a:r>
                        <a:rPr lang="en-US" sz="1000" kern="0">
                          <a:solidFill>
                            <a:schemeClr val="tx1"/>
                          </a:solidFill>
                          <a:effectLst/>
                        </a:rPr>
                        <a:t>Non-White - Female - age30~50</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Craft Repair</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Education Mid School</a:t>
                      </a:r>
                      <a:endParaRPr lang="en-US" sz="1000">
                        <a:solidFill>
                          <a:schemeClr val="tx1"/>
                        </a:solidFill>
                        <a:effectLst/>
                      </a:endParaRPr>
                    </a:p>
                    <a:p>
                      <a:r>
                        <a:rPr lang="en-US" sz="1000" kern="0">
                          <a:solidFill>
                            <a:schemeClr val="tx1"/>
                          </a:solidFill>
                          <a:effectLst/>
                        </a:rPr>
                        <a:t>- Farming-Fishing</a:t>
                      </a:r>
                      <a:endParaRPr lang="en-US" sz="1000">
                        <a:solidFill>
                          <a:schemeClr val="tx1"/>
                        </a:solidFill>
                        <a:effectLst/>
                      </a:endParaRPr>
                    </a:p>
                    <a:p>
                      <a:r>
                        <a:rPr lang="en-US" sz="1000" kern="0">
                          <a:solidFill>
                            <a:schemeClr val="tx1"/>
                          </a:solidFill>
                          <a:effectLst/>
                        </a:rPr>
                        <a:t>- Transport Moving</a:t>
                      </a:r>
                      <a:endParaRPr lang="en-US" sz="1000">
                        <a:solidFill>
                          <a:schemeClr val="tx1"/>
                        </a:solidFill>
                        <a:effectLst/>
                      </a:endParaRPr>
                    </a:p>
                  </a:txBody>
                  <a:tcPr marL="68580" marR="68580" marT="0" marB="0" anchor="ctr">
                    <a:solidFill>
                      <a:schemeClr val="accent2">
                        <a:alpha val="32717"/>
                      </a:schemeClr>
                    </a:solidFill>
                  </a:tcPr>
                </a:tc>
                <a:extLst>
                  <a:ext uri="{0D108BD9-81ED-4DB2-BD59-A6C34878D82A}">
                    <a16:rowId xmlns:a16="http://schemas.microsoft.com/office/drawing/2014/main" val="3982623450"/>
                  </a:ext>
                </a:extLst>
              </a:tr>
              <a:tr h="668350">
                <a:tc>
                  <a:txBody>
                    <a:bodyPr/>
                    <a:lstStyle/>
                    <a:p>
                      <a:pPr algn="ctr"/>
                      <a:r>
                        <a:rPr lang="en-US" sz="1000" kern="0">
                          <a:solidFill>
                            <a:schemeClr val="tx1"/>
                          </a:solidFill>
                          <a:effectLst/>
                        </a:rPr>
                        <a:t>Non-White - Female - age&gt;50</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Sales</a:t>
                      </a:r>
                      <a:endParaRPr lang="en-US" sz="1000">
                        <a:solidFill>
                          <a:schemeClr val="tx1"/>
                        </a:solidFill>
                        <a:effectLst/>
                      </a:endParaRPr>
                    </a:p>
                    <a:p>
                      <a:r>
                        <a:rPr lang="en-US" sz="1000" kern="0">
                          <a:solidFill>
                            <a:schemeClr val="tx1"/>
                          </a:solidFill>
                          <a:effectLst/>
                        </a:rPr>
                        <a:t>- Government</a:t>
                      </a:r>
                      <a:endParaRPr lang="en-US" sz="1000">
                        <a:solidFill>
                          <a:schemeClr val="tx1"/>
                        </a:solidFill>
                        <a:effectLst/>
                      </a:endParaRPr>
                    </a:p>
                  </a:txBody>
                  <a:tcPr marL="68580" marR="68580" marT="0" marB="0" anchor="ctr">
                    <a:solidFill>
                      <a:schemeClr val="accent2">
                        <a:alpha val="32717"/>
                      </a:schemeClr>
                    </a:solidFill>
                  </a:tcPr>
                </a:tc>
                <a:tc>
                  <a:txBody>
                    <a:bodyPr/>
                    <a:lstStyle/>
                    <a:p>
                      <a:r>
                        <a:rPr lang="en-US" sz="1000" kern="0">
                          <a:solidFill>
                            <a:schemeClr val="tx1"/>
                          </a:solidFill>
                          <a:effectLst/>
                        </a:rPr>
                        <a:t>- Education Associate</a:t>
                      </a:r>
                      <a:endParaRPr lang="en-US" sz="1000">
                        <a:solidFill>
                          <a:schemeClr val="tx1"/>
                        </a:solidFill>
                        <a:effectLst/>
                      </a:endParaRPr>
                    </a:p>
                  </a:txBody>
                  <a:tcPr marL="68580" marR="68580" marT="0" marB="0" anchor="ctr">
                    <a:solidFill>
                      <a:schemeClr val="accent2">
                        <a:alpha val="32717"/>
                      </a:schemeClr>
                    </a:solidFill>
                  </a:tcPr>
                </a:tc>
                <a:extLst>
                  <a:ext uri="{0D108BD9-81ED-4DB2-BD59-A6C34878D82A}">
                    <a16:rowId xmlns:a16="http://schemas.microsoft.com/office/drawing/2014/main" val="744779099"/>
                  </a:ext>
                </a:extLst>
              </a:tr>
            </a:tbl>
          </a:graphicData>
        </a:graphic>
      </p:graphicFrame>
      <p:sp>
        <p:nvSpPr>
          <p:cNvPr id="10" name="TextBox 9">
            <a:extLst>
              <a:ext uri="{FF2B5EF4-FFF2-40B4-BE49-F238E27FC236}">
                <a16:creationId xmlns:a16="http://schemas.microsoft.com/office/drawing/2014/main" id="{01EC7F34-1840-C7D1-8DA0-46F96CC5D851}"/>
              </a:ext>
            </a:extLst>
          </p:cNvPr>
          <p:cNvSpPr txBox="1"/>
          <p:nvPr/>
        </p:nvSpPr>
        <p:spPr>
          <a:xfrm>
            <a:off x="701749" y="4157330"/>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63285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C1F4-0292-DE79-3B2D-1E8AB437974C}"/>
              </a:ext>
            </a:extLst>
          </p:cNvPr>
          <p:cNvSpPr>
            <a:spLocks noGrp="1"/>
          </p:cNvSpPr>
          <p:nvPr>
            <p:ph type="title"/>
          </p:nvPr>
        </p:nvSpPr>
        <p:spPr/>
        <p:txBody>
          <a:bodyPr>
            <a:normAutofit fontScale="90000"/>
          </a:bodyPr>
          <a:lstStyle/>
          <a:p>
            <a:r>
              <a:rPr lang="en-US"/>
              <a:t>Conclusion	</a:t>
            </a:r>
          </a:p>
        </p:txBody>
      </p:sp>
      <p:sp>
        <p:nvSpPr>
          <p:cNvPr id="3" name="Text Placeholder 2">
            <a:extLst>
              <a:ext uri="{FF2B5EF4-FFF2-40B4-BE49-F238E27FC236}">
                <a16:creationId xmlns:a16="http://schemas.microsoft.com/office/drawing/2014/main" id="{6C0410F9-AA0C-D2D5-92CE-3061D8689C02}"/>
              </a:ext>
            </a:extLst>
          </p:cNvPr>
          <p:cNvSpPr>
            <a:spLocks noGrp="1"/>
          </p:cNvSpPr>
          <p:nvPr>
            <p:ph type="body" idx="1"/>
          </p:nvPr>
        </p:nvSpPr>
        <p:spPr/>
        <p:txBody>
          <a:bodyPr/>
          <a:lstStyle/>
          <a:p>
            <a:r>
              <a:rPr lang="en-US"/>
              <a:t>Getting higher education is a good choice to raise their incomes, especially Master's degree</a:t>
            </a:r>
          </a:p>
          <a:p>
            <a:pPr>
              <a:lnSpc>
                <a:spcPct val="114999"/>
              </a:lnSpc>
            </a:pPr>
            <a:endParaRPr lang="en-US"/>
          </a:p>
          <a:p>
            <a:pPr>
              <a:lnSpc>
                <a:spcPct val="114999"/>
              </a:lnSpc>
            </a:pPr>
            <a:r>
              <a:rPr lang="en-US"/>
              <a:t>Working in highly specialty demanding  jobs and working for the government can lead to better income.</a:t>
            </a:r>
            <a:endParaRPr lang="ja-JP"/>
          </a:p>
          <a:p>
            <a:pPr>
              <a:lnSpc>
                <a:spcPct val="114999"/>
              </a:lnSpc>
            </a:pPr>
            <a:endParaRPr lang="ja-JP"/>
          </a:p>
          <a:p>
            <a:pPr>
              <a:lnSpc>
                <a:spcPct val="114999"/>
              </a:lnSpc>
            </a:pPr>
            <a:r>
              <a:rPr lang="en-US" altLang="ja-JP"/>
              <a:t>Whites and Male have better chance of getting higher income , and they also have more choices when choosing work class.</a:t>
            </a:r>
            <a:endParaRPr lang="ja-JP"/>
          </a:p>
        </p:txBody>
      </p:sp>
    </p:spTree>
    <p:extLst>
      <p:ext uri="{BB962C8B-B14F-4D97-AF65-F5344CB8AC3E}">
        <p14:creationId xmlns:p14="http://schemas.microsoft.com/office/powerpoint/2010/main" val="1343831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19"/>
          <p:cNvSpPr txBox="1">
            <a:spLocks noGrp="1"/>
          </p:cNvSpPr>
          <p:nvPr>
            <p:ph type="body" idx="1"/>
          </p:nvPr>
        </p:nvSpPr>
        <p:spPr>
          <a:xfrm>
            <a:off x="311700" y="1152475"/>
            <a:ext cx="8574600" cy="3416400"/>
          </a:xfrm>
          <a:prstGeom prst="rect">
            <a:avLst/>
          </a:prstGeom>
        </p:spPr>
        <p:txBody>
          <a:bodyPr spcFirstLastPara="1" wrap="square" lIns="91425" tIns="91425" rIns="91425" bIns="91425" anchor="t" anchorCtr="0">
            <a:normAutofit/>
          </a:bodyPr>
          <a:lstStyle/>
          <a:p>
            <a:pPr marL="0" indent="0">
              <a:lnSpc>
                <a:spcPct val="90000"/>
              </a:lnSpc>
              <a:buFont typeface="Arial"/>
              <a:buNone/>
            </a:pPr>
            <a:r>
              <a:rPr lang="en" sz="1500" b="1">
                <a:solidFill>
                  <a:srgbClr val="F3F3F3"/>
                </a:solidFill>
              </a:rPr>
              <a:t>Business Background</a:t>
            </a:r>
            <a:endParaRPr lang="en-US" sz="1500" b="1">
              <a:solidFill>
                <a:srgbClr val="F3F3F3"/>
              </a:solidFill>
            </a:endParaRPr>
          </a:p>
          <a:p>
            <a:pPr marL="285750" indent="-285750">
              <a:lnSpc>
                <a:spcPct val="90000"/>
              </a:lnSpc>
            </a:pPr>
            <a:r>
              <a:rPr lang="en-US" sz="1600">
                <a:solidFill>
                  <a:schemeClr val="dk1"/>
                </a:solidFill>
              </a:rPr>
              <a:t>Getting better income is an important life goal for many people. However, suggestions to people with different backgrounds may also be very different. In this condition, a life consulting company is needed to give valuable advices to customers to help them win a better life.</a:t>
            </a:r>
          </a:p>
          <a:p>
            <a:pPr marL="457200" indent="-334010">
              <a:lnSpc>
                <a:spcPct val="90000"/>
              </a:lnSpc>
              <a:buSzPct val="100000"/>
              <a:buFont typeface="Arial"/>
              <a:buChar char="●"/>
            </a:pPr>
            <a:endParaRPr lang="en-US" sz="1200" b="1">
              <a:solidFill>
                <a:srgbClr val="F3F3F3"/>
              </a:solidFill>
            </a:endParaRPr>
          </a:p>
          <a:p>
            <a:pPr marL="0" indent="0">
              <a:lnSpc>
                <a:spcPct val="90000"/>
              </a:lnSpc>
              <a:buNone/>
            </a:pPr>
            <a:r>
              <a:rPr lang="en" sz="1500" b="1">
                <a:solidFill>
                  <a:srgbClr val="F3F3F3"/>
                </a:solidFill>
              </a:rPr>
              <a:t>Business objectives </a:t>
            </a:r>
          </a:p>
          <a:p>
            <a:pPr marL="285750" indent="-285750">
              <a:lnSpc>
                <a:spcPct val="90000"/>
              </a:lnSpc>
            </a:pPr>
            <a:r>
              <a:rPr lang="en-US" sz="1600">
                <a:solidFill>
                  <a:schemeClr val="dk1"/>
                </a:solidFill>
              </a:rPr>
              <a:t>Based on analysis of  data from the real world, we deliver specific advices to customers who are seeking for higher income. We equally value all communities and insist to help every customers getting higher revenue.</a:t>
            </a:r>
          </a:p>
          <a:p>
            <a:pPr marL="0" indent="0">
              <a:lnSpc>
                <a:spcPct val="90000"/>
              </a:lnSpc>
              <a:buNone/>
            </a:pPr>
            <a:endParaRPr lang="en-US" sz="1600">
              <a:solidFill>
                <a:schemeClr val="dk1"/>
              </a:solidFill>
            </a:endParaRPr>
          </a:p>
          <a:p>
            <a:pPr marL="0" indent="0">
              <a:lnSpc>
                <a:spcPct val="90000"/>
              </a:lnSpc>
              <a:buNone/>
            </a:pPr>
            <a:r>
              <a:rPr lang="en" sz="1500" b="1">
                <a:solidFill>
                  <a:srgbClr val="F3F3F3"/>
                </a:solidFill>
              </a:rPr>
              <a:t>Data source </a:t>
            </a:r>
          </a:p>
          <a:p>
            <a:pPr marL="285750" indent="-285750">
              <a:lnSpc>
                <a:spcPct val="90000"/>
              </a:lnSpc>
            </a:pPr>
            <a:r>
              <a:rPr lang="en-US" sz="1600" b="1">
                <a:solidFill>
                  <a:srgbClr val="F3F3F3"/>
                </a:solidFill>
              </a:rPr>
              <a:t>A dataset of people from different background with more or less than 50K income</a:t>
            </a:r>
          </a:p>
        </p:txBody>
      </p:sp>
      <p:sp>
        <p:nvSpPr>
          <p:cNvPr id="113" name="Google Shape;11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C7D7-E06B-35BA-EC84-30339D038F43}"/>
              </a:ext>
            </a:extLst>
          </p:cNvPr>
          <p:cNvSpPr>
            <a:spLocks noGrp="1"/>
          </p:cNvSpPr>
          <p:nvPr>
            <p:ph type="title"/>
          </p:nvPr>
        </p:nvSpPr>
        <p:spPr>
          <a:xfrm>
            <a:off x="311700" y="2286525"/>
            <a:ext cx="8520600" cy="572700"/>
          </a:xfrm>
        </p:spPr>
        <p:txBody>
          <a:bodyPr>
            <a:noAutofit/>
          </a:bodyPr>
          <a:lstStyle/>
          <a:p>
            <a:pPr algn="ctr"/>
            <a:r>
              <a:rPr lang="en-US" sz="3600"/>
              <a:t>Appendix</a:t>
            </a:r>
          </a:p>
        </p:txBody>
      </p:sp>
    </p:spTree>
    <p:extLst>
      <p:ext uri="{BB962C8B-B14F-4D97-AF65-F5344CB8AC3E}">
        <p14:creationId xmlns:p14="http://schemas.microsoft.com/office/powerpoint/2010/main" val="1836578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7" name="Google Shape;197;p30"/>
          <p:cNvPicPr preferRelativeResize="0"/>
          <p:nvPr/>
        </p:nvPicPr>
        <p:blipFill>
          <a:blip r:embed="rId3">
            <a:alphaModFix/>
          </a:blip>
          <a:stretch>
            <a:fillRect/>
          </a:stretch>
        </p:blipFill>
        <p:spPr>
          <a:xfrm>
            <a:off x="4736254" y="1275599"/>
            <a:ext cx="3658482" cy="3170151"/>
          </a:xfrm>
          <a:prstGeom prst="rect">
            <a:avLst/>
          </a:prstGeom>
          <a:noFill/>
          <a:ln>
            <a:noFill/>
          </a:ln>
        </p:spPr>
      </p:pic>
      <p:sp>
        <p:nvSpPr>
          <p:cNvPr id="2" name="Google Shape;174;p28">
            <a:extLst>
              <a:ext uri="{FF2B5EF4-FFF2-40B4-BE49-F238E27FC236}">
                <a16:creationId xmlns:a16="http://schemas.microsoft.com/office/drawing/2014/main" id="{5EC3E9CA-E996-21E3-F013-0B229C708640}"/>
              </a:ext>
            </a:extLst>
          </p:cNvPr>
          <p:cNvSpPr txBox="1">
            <a:spLocks noGrp="1"/>
          </p:cNvSpPr>
          <p:nvPr>
            <p:ph type="title"/>
          </p:nvPr>
        </p:nvSpPr>
        <p:spPr>
          <a:xfrm>
            <a:off x="311700" y="327358"/>
            <a:ext cx="8520600" cy="572700"/>
          </a:xfrm>
          <a:prstGeom prst="rect">
            <a:avLst/>
          </a:prstGeom>
        </p:spPr>
        <p:txBody>
          <a:bodyPr spcFirstLastPara="1" wrap="square" lIns="91425" tIns="91425" rIns="91425" bIns="91425" anchor="t" anchorCtr="0">
            <a:normAutofit fontScale="90000"/>
          </a:bodyPr>
          <a:lstStyle/>
          <a:p>
            <a:r>
              <a:rPr lang="en-US"/>
              <a:t>White Male </a:t>
            </a:r>
            <a:r>
              <a:rPr lang="en-US" altLang="zh-CN"/>
              <a:t>&gt;</a:t>
            </a:r>
            <a:r>
              <a:rPr lang="en-US"/>
              <a:t> 50</a:t>
            </a:r>
          </a:p>
        </p:txBody>
      </p:sp>
      <p:pic>
        <p:nvPicPr>
          <p:cNvPr id="3" name="Picture 2">
            <a:extLst>
              <a:ext uri="{FF2B5EF4-FFF2-40B4-BE49-F238E27FC236}">
                <a16:creationId xmlns:a16="http://schemas.microsoft.com/office/drawing/2014/main" id="{265BDE94-816E-180B-04BC-516EF95463F7}"/>
              </a:ext>
            </a:extLst>
          </p:cNvPr>
          <p:cNvPicPr>
            <a:picLocks noChangeAspect="1"/>
          </p:cNvPicPr>
          <p:nvPr/>
        </p:nvPicPr>
        <p:blipFill>
          <a:blip r:embed="rId4"/>
          <a:stretch>
            <a:fillRect/>
          </a:stretch>
        </p:blipFill>
        <p:spPr>
          <a:xfrm>
            <a:off x="631097" y="1152475"/>
            <a:ext cx="3397966" cy="3416400"/>
          </a:xfrm>
          <a:prstGeom prst="rect">
            <a:avLst/>
          </a:prstGeom>
        </p:spPr>
      </p:pic>
      <p:pic>
        <p:nvPicPr>
          <p:cNvPr id="4" name="Picture 3">
            <a:extLst>
              <a:ext uri="{FF2B5EF4-FFF2-40B4-BE49-F238E27FC236}">
                <a16:creationId xmlns:a16="http://schemas.microsoft.com/office/drawing/2014/main" id="{EE545349-D49B-E335-599C-DE6649265640}"/>
              </a:ext>
            </a:extLst>
          </p:cNvPr>
          <p:cNvPicPr>
            <a:picLocks noChangeAspect="1"/>
          </p:cNvPicPr>
          <p:nvPr/>
        </p:nvPicPr>
        <p:blipFill>
          <a:blip r:embed="rId5"/>
          <a:stretch>
            <a:fillRect/>
          </a:stretch>
        </p:blipFill>
        <p:spPr>
          <a:xfrm>
            <a:off x="3734520" y="470061"/>
            <a:ext cx="5097780" cy="368748"/>
          </a:xfrm>
          <a:prstGeom prst="rect">
            <a:avLst/>
          </a:prstGeom>
        </p:spPr>
      </p:pic>
      <p:pic>
        <p:nvPicPr>
          <p:cNvPr id="7" name="Graphic 6" descr="Man outline">
            <a:extLst>
              <a:ext uri="{FF2B5EF4-FFF2-40B4-BE49-F238E27FC236}">
                <a16:creationId xmlns:a16="http://schemas.microsoft.com/office/drawing/2014/main" id="{1B4128D5-E287-7D00-69F0-21A418196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11856" y="4111675"/>
            <a:ext cx="914400" cy="914400"/>
          </a:xfrm>
          <a:prstGeom prst="rect">
            <a:avLst/>
          </a:prstGeom>
        </p:spPr>
      </p:pic>
      <p:sp>
        <p:nvSpPr>
          <p:cNvPr id="8" name="Oval 7">
            <a:extLst>
              <a:ext uri="{FF2B5EF4-FFF2-40B4-BE49-F238E27FC236}">
                <a16:creationId xmlns:a16="http://schemas.microsoft.com/office/drawing/2014/main" id="{8499E8A0-755F-4EE5-005D-DEEECFC3A446}"/>
              </a:ext>
            </a:extLst>
          </p:cNvPr>
          <p:cNvSpPr/>
          <p:nvPr/>
        </p:nvSpPr>
        <p:spPr>
          <a:xfrm>
            <a:off x="1821486" y="197616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 name="Picture 1">
            <a:extLst>
              <a:ext uri="{FF2B5EF4-FFF2-40B4-BE49-F238E27FC236}">
                <a16:creationId xmlns:a16="http://schemas.microsoft.com/office/drawing/2014/main" id="{C18E1297-B630-A72B-672A-B355B213293C}"/>
              </a:ext>
            </a:extLst>
          </p:cNvPr>
          <p:cNvPicPr>
            <a:picLocks noChangeAspect="1"/>
          </p:cNvPicPr>
          <p:nvPr/>
        </p:nvPicPr>
        <p:blipFill>
          <a:blip r:embed="rId3"/>
          <a:stretch>
            <a:fillRect/>
          </a:stretch>
        </p:blipFill>
        <p:spPr>
          <a:xfrm>
            <a:off x="3394710" y="469818"/>
            <a:ext cx="5669280" cy="287780"/>
          </a:xfrm>
          <a:prstGeom prst="rect">
            <a:avLst/>
          </a:prstGeom>
        </p:spPr>
      </p:pic>
      <p:sp>
        <p:nvSpPr>
          <p:cNvPr id="3" name="Google Shape;174;p28">
            <a:extLst>
              <a:ext uri="{FF2B5EF4-FFF2-40B4-BE49-F238E27FC236}">
                <a16:creationId xmlns:a16="http://schemas.microsoft.com/office/drawing/2014/main" id="{EFECF6D0-CB09-3C60-9D42-8DA8BDF3E471}"/>
              </a:ext>
            </a:extLst>
          </p:cNvPr>
          <p:cNvSpPr txBox="1">
            <a:spLocks noGrp="1"/>
          </p:cNvSpPr>
          <p:nvPr>
            <p:ph type="title"/>
          </p:nvPr>
        </p:nvSpPr>
        <p:spPr>
          <a:xfrm>
            <a:off x="311700" y="32735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White Female &lt; 30</a:t>
            </a:r>
            <a:endParaRPr/>
          </a:p>
        </p:txBody>
      </p:sp>
      <p:pic>
        <p:nvPicPr>
          <p:cNvPr id="4" name="Picture 3">
            <a:extLst>
              <a:ext uri="{FF2B5EF4-FFF2-40B4-BE49-F238E27FC236}">
                <a16:creationId xmlns:a16="http://schemas.microsoft.com/office/drawing/2014/main" id="{439804B8-1B81-ADAA-F605-DDC675D237EA}"/>
              </a:ext>
            </a:extLst>
          </p:cNvPr>
          <p:cNvPicPr>
            <a:picLocks noChangeAspect="1"/>
          </p:cNvPicPr>
          <p:nvPr/>
        </p:nvPicPr>
        <p:blipFill>
          <a:blip r:embed="rId4"/>
          <a:stretch>
            <a:fillRect/>
          </a:stretch>
        </p:blipFill>
        <p:spPr>
          <a:xfrm>
            <a:off x="396590" y="1055885"/>
            <a:ext cx="3479334" cy="3429000"/>
          </a:xfrm>
          <a:prstGeom prst="rect">
            <a:avLst/>
          </a:prstGeom>
        </p:spPr>
      </p:pic>
      <p:pic>
        <p:nvPicPr>
          <p:cNvPr id="6" name="Graphic 5" descr="Woman outline">
            <a:extLst>
              <a:ext uri="{FF2B5EF4-FFF2-40B4-BE49-F238E27FC236}">
                <a16:creationId xmlns:a16="http://schemas.microsoft.com/office/drawing/2014/main" id="{F2AFE6AB-634D-92FD-0E3A-2B8A1E6EC5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49590" y="3963217"/>
            <a:ext cx="914400" cy="914400"/>
          </a:xfrm>
          <a:prstGeom prst="rect">
            <a:avLst/>
          </a:prstGeom>
        </p:spPr>
      </p:pic>
      <p:sp>
        <p:nvSpPr>
          <p:cNvPr id="7" name="Oval 6">
            <a:extLst>
              <a:ext uri="{FF2B5EF4-FFF2-40B4-BE49-F238E27FC236}">
                <a16:creationId xmlns:a16="http://schemas.microsoft.com/office/drawing/2014/main" id="{BD4047F5-E7FA-3115-FBE3-2D58431209D3}"/>
              </a:ext>
            </a:extLst>
          </p:cNvPr>
          <p:cNvSpPr/>
          <p:nvPr/>
        </p:nvSpPr>
        <p:spPr>
          <a:xfrm>
            <a:off x="1707186" y="311916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959FFF6-EC52-BD5D-D161-72B3E699ADFD}"/>
              </a:ext>
            </a:extLst>
          </p:cNvPr>
          <p:cNvSpPr/>
          <p:nvPr/>
        </p:nvSpPr>
        <p:spPr>
          <a:xfrm>
            <a:off x="1718616" y="2468880"/>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6" name="Group 5">
            <a:extLst>
              <a:ext uri="{FF2B5EF4-FFF2-40B4-BE49-F238E27FC236}">
                <a16:creationId xmlns:a16="http://schemas.microsoft.com/office/drawing/2014/main" id="{20984DF5-DF32-F71E-7818-61E4B615C4CC}"/>
              </a:ext>
            </a:extLst>
          </p:cNvPr>
          <p:cNvGrpSpPr/>
          <p:nvPr/>
        </p:nvGrpSpPr>
        <p:grpSpPr>
          <a:xfrm>
            <a:off x="685800" y="1130660"/>
            <a:ext cx="3304842" cy="3418479"/>
            <a:chOff x="685800" y="993500"/>
            <a:chExt cx="3818890" cy="3950203"/>
          </a:xfrm>
        </p:grpSpPr>
        <p:pic>
          <p:nvPicPr>
            <p:cNvPr id="3" name="Picture 2">
              <a:extLst>
                <a:ext uri="{FF2B5EF4-FFF2-40B4-BE49-F238E27FC236}">
                  <a16:creationId xmlns:a16="http://schemas.microsoft.com/office/drawing/2014/main" id="{9D25F9BB-9C1F-5F74-5B80-48D12A3169EB}"/>
                </a:ext>
              </a:extLst>
            </p:cNvPr>
            <p:cNvPicPr>
              <a:picLocks noChangeAspect="1"/>
            </p:cNvPicPr>
            <p:nvPr/>
          </p:nvPicPr>
          <p:blipFill>
            <a:blip r:embed="rId3"/>
            <a:stretch>
              <a:fillRect/>
            </a:stretch>
          </p:blipFill>
          <p:spPr>
            <a:xfrm>
              <a:off x="685800" y="993500"/>
              <a:ext cx="3818890" cy="3156498"/>
            </a:xfrm>
            <a:prstGeom prst="rect">
              <a:avLst/>
            </a:prstGeom>
          </p:spPr>
        </p:pic>
        <p:pic>
          <p:nvPicPr>
            <p:cNvPr id="4" name="Picture 3">
              <a:extLst>
                <a:ext uri="{FF2B5EF4-FFF2-40B4-BE49-F238E27FC236}">
                  <a16:creationId xmlns:a16="http://schemas.microsoft.com/office/drawing/2014/main" id="{ADB6C7E4-6335-B5D5-15BA-BB23A522E41E}"/>
                </a:ext>
              </a:extLst>
            </p:cNvPr>
            <p:cNvPicPr>
              <a:picLocks noChangeAspect="1"/>
            </p:cNvPicPr>
            <p:nvPr/>
          </p:nvPicPr>
          <p:blipFill>
            <a:blip r:embed="rId4"/>
            <a:stretch>
              <a:fillRect/>
            </a:stretch>
          </p:blipFill>
          <p:spPr>
            <a:xfrm>
              <a:off x="685800" y="4149998"/>
              <a:ext cx="3818890" cy="793705"/>
            </a:xfrm>
            <a:prstGeom prst="rect">
              <a:avLst/>
            </a:prstGeom>
          </p:spPr>
        </p:pic>
      </p:grpSp>
      <p:pic>
        <p:nvPicPr>
          <p:cNvPr id="2" name="Picture 1">
            <a:extLst>
              <a:ext uri="{FF2B5EF4-FFF2-40B4-BE49-F238E27FC236}">
                <a16:creationId xmlns:a16="http://schemas.microsoft.com/office/drawing/2014/main" id="{C2DD705C-9AAF-0A83-F2EE-8D729EE748C4}"/>
              </a:ext>
            </a:extLst>
          </p:cNvPr>
          <p:cNvPicPr>
            <a:picLocks noChangeAspect="1"/>
          </p:cNvPicPr>
          <p:nvPr/>
        </p:nvPicPr>
        <p:blipFill>
          <a:blip r:embed="rId5"/>
          <a:stretch>
            <a:fillRect/>
          </a:stretch>
        </p:blipFill>
        <p:spPr>
          <a:xfrm>
            <a:off x="3324103" y="267568"/>
            <a:ext cx="5646420" cy="692280"/>
          </a:xfrm>
          <a:prstGeom prst="rect">
            <a:avLst/>
          </a:prstGeom>
        </p:spPr>
      </p:pic>
      <p:sp>
        <p:nvSpPr>
          <p:cNvPr id="5" name="Google Shape;174;p28">
            <a:extLst>
              <a:ext uri="{FF2B5EF4-FFF2-40B4-BE49-F238E27FC236}">
                <a16:creationId xmlns:a16="http://schemas.microsoft.com/office/drawing/2014/main" id="{2EE25087-7480-7324-84A1-4B6D235152D0}"/>
              </a:ext>
            </a:extLst>
          </p:cNvPr>
          <p:cNvSpPr txBox="1">
            <a:spLocks noGrp="1"/>
          </p:cNvSpPr>
          <p:nvPr>
            <p:ph type="title"/>
          </p:nvPr>
        </p:nvSpPr>
        <p:spPr>
          <a:xfrm>
            <a:off x="311700" y="32735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White Female 30</a:t>
            </a:r>
            <a:r>
              <a:rPr lang="en-US" altLang="zh-CN"/>
              <a:t>-50</a:t>
            </a:r>
            <a:endParaRPr/>
          </a:p>
        </p:txBody>
      </p:sp>
      <p:pic>
        <p:nvPicPr>
          <p:cNvPr id="8" name="Graphic 7" descr="Woman outline">
            <a:extLst>
              <a:ext uri="{FF2B5EF4-FFF2-40B4-BE49-F238E27FC236}">
                <a16:creationId xmlns:a16="http://schemas.microsoft.com/office/drawing/2014/main" id="{8552439E-E702-5576-7736-DDB43C435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590" y="3963217"/>
            <a:ext cx="914400" cy="914400"/>
          </a:xfrm>
          <a:prstGeom prst="rect">
            <a:avLst/>
          </a:prstGeom>
        </p:spPr>
      </p:pic>
      <p:sp>
        <p:nvSpPr>
          <p:cNvPr id="9" name="Oval 8">
            <a:extLst>
              <a:ext uri="{FF2B5EF4-FFF2-40B4-BE49-F238E27FC236}">
                <a16:creationId xmlns:a16="http://schemas.microsoft.com/office/drawing/2014/main" id="{9A7CB12E-E9C9-C429-7652-2BFED7B21B46}"/>
              </a:ext>
            </a:extLst>
          </p:cNvPr>
          <p:cNvSpPr/>
          <p:nvPr/>
        </p:nvSpPr>
        <p:spPr>
          <a:xfrm>
            <a:off x="1844346" y="242193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2437D73-8079-AA68-A00B-E98D0ECEC8C4}"/>
              </a:ext>
            </a:extLst>
          </p:cNvPr>
          <p:cNvSpPr/>
          <p:nvPr/>
        </p:nvSpPr>
        <p:spPr>
          <a:xfrm>
            <a:off x="1821486" y="151896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A33525-5070-D2C4-2ACE-BAAA1B4FFFFC}"/>
              </a:ext>
            </a:extLst>
          </p:cNvPr>
          <p:cNvPicPr>
            <a:picLocks noChangeAspect="1"/>
          </p:cNvPicPr>
          <p:nvPr/>
        </p:nvPicPr>
        <p:blipFill>
          <a:blip r:embed="rId2"/>
          <a:stretch>
            <a:fillRect/>
          </a:stretch>
        </p:blipFill>
        <p:spPr>
          <a:xfrm>
            <a:off x="3825960" y="423538"/>
            <a:ext cx="5006340" cy="594187"/>
          </a:xfrm>
          <a:prstGeom prst="rect">
            <a:avLst/>
          </a:prstGeom>
        </p:spPr>
      </p:pic>
      <p:grpSp>
        <p:nvGrpSpPr>
          <p:cNvPr id="7" name="Group 6">
            <a:extLst>
              <a:ext uri="{FF2B5EF4-FFF2-40B4-BE49-F238E27FC236}">
                <a16:creationId xmlns:a16="http://schemas.microsoft.com/office/drawing/2014/main" id="{CD4EF15E-D5EF-C5C7-874D-B0001A4482BA}"/>
              </a:ext>
            </a:extLst>
          </p:cNvPr>
          <p:cNvGrpSpPr/>
          <p:nvPr/>
        </p:nvGrpSpPr>
        <p:grpSpPr>
          <a:xfrm>
            <a:off x="621030" y="1152475"/>
            <a:ext cx="3576348" cy="3546000"/>
            <a:chOff x="1009650" y="304800"/>
            <a:chExt cx="3928110" cy="3894778"/>
          </a:xfrm>
        </p:grpSpPr>
        <p:pic>
          <p:nvPicPr>
            <p:cNvPr id="5" name="Picture 4">
              <a:extLst>
                <a:ext uri="{FF2B5EF4-FFF2-40B4-BE49-F238E27FC236}">
                  <a16:creationId xmlns:a16="http://schemas.microsoft.com/office/drawing/2014/main" id="{1F412AB6-FD83-0CC8-E736-015F34148ACB}"/>
                </a:ext>
              </a:extLst>
            </p:cNvPr>
            <p:cNvPicPr>
              <a:picLocks noChangeAspect="1"/>
            </p:cNvPicPr>
            <p:nvPr/>
          </p:nvPicPr>
          <p:blipFill>
            <a:blip r:embed="rId3"/>
            <a:stretch>
              <a:fillRect/>
            </a:stretch>
          </p:blipFill>
          <p:spPr>
            <a:xfrm>
              <a:off x="1009650" y="304800"/>
              <a:ext cx="3928110" cy="2499706"/>
            </a:xfrm>
            <a:prstGeom prst="rect">
              <a:avLst/>
            </a:prstGeom>
          </p:spPr>
        </p:pic>
        <p:pic>
          <p:nvPicPr>
            <p:cNvPr id="6" name="Picture 5">
              <a:extLst>
                <a:ext uri="{FF2B5EF4-FFF2-40B4-BE49-F238E27FC236}">
                  <a16:creationId xmlns:a16="http://schemas.microsoft.com/office/drawing/2014/main" id="{2991C2D9-2B8F-81C3-C93B-5936CD3F5783}"/>
                </a:ext>
              </a:extLst>
            </p:cNvPr>
            <p:cNvPicPr>
              <a:picLocks noChangeAspect="1"/>
            </p:cNvPicPr>
            <p:nvPr/>
          </p:nvPicPr>
          <p:blipFill>
            <a:blip r:embed="rId4"/>
            <a:stretch>
              <a:fillRect/>
            </a:stretch>
          </p:blipFill>
          <p:spPr>
            <a:xfrm>
              <a:off x="1009650" y="2717800"/>
              <a:ext cx="3928110" cy="1481778"/>
            </a:xfrm>
            <a:prstGeom prst="rect">
              <a:avLst/>
            </a:prstGeom>
          </p:spPr>
        </p:pic>
      </p:grpSp>
      <p:sp>
        <p:nvSpPr>
          <p:cNvPr id="10" name="Google Shape;174;p28">
            <a:extLst>
              <a:ext uri="{FF2B5EF4-FFF2-40B4-BE49-F238E27FC236}">
                <a16:creationId xmlns:a16="http://schemas.microsoft.com/office/drawing/2014/main" id="{338BB410-0A0E-ABFA-6F8C-C8AD9A9C1A75}"/>
              </a:ext>
            </a:extLst>
          </p:cNvPr>
          <p:cNvSpPr txBox="1">
            <a:spLocks noGrp="1"/>
          </p:cNvSpPr>
          <p:nvPr>
            <p:ph type="title"/>
          </p:nvPr>
        </p:nvSpPr>
        <p:spPr>
          <a:xfrm>
            <a:off x="311700" y="32735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White Female &gt; 50</a:t>
            </a:r>
            <a:endParaRPr/>
          </a:p>
        </p:txBody>
      </p:sp>
      <p:sp>
        <p:nvSpPr>
          <p:cNvPr id="11" name="Oval 10">
            <a:extLst>
              <a:ext uri="{FF2B5EF4-FFF2-40B4-BE49-F238E27FC236}">
                <a16:creationId xmlns:a16="http://schemas.microsoft.com/office/drawing/2014/main" id="{07B327FD-4E15-824C-1D2C-CD2F7F9AD514}"/>
              </a:ext>
            </a:extLst>
          </p:cNvPr>
          <p:cNvSpPr/>
          <p:nvPr/>
        </p:nvSpPr>
        <p:spPr>
          <a:xfrm>
            <a:off x="1867206" y="355350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FC2567F-F336-63C6-2C27-11A4B9E71D4D}"/>
              </a:ext>
            </a:extLst>
          </p:cNvPr>
          <p:cNvSpPr/>
          <p:nvPr/>
        </p:nvSpPr>
        <p:spPr>
          <a:xfrm>
            <a:off x="1859586" y="234573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Woman outline">
            <a:extLst>
              <a:ext uri="{FF2B5EF4-FFF2-40B4-BE49-F238E27FC236}">
                <a16:creationId xmlns:a16="http://schemas.microsoft.com/office/drawing/2014/main" id="{2A7F95C2-CE61-8830-3394-3CBDBA7357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5310" y="3997507"/>
            <a:ext cx="914400" cy="914400"/>
          </a:xfrm>
          <a:prstGeom prst="rect">
            <a:avLst/>
          </a:prstGeom>
        </p:spPr>
      </p:pic>
    </p:spTree>
    <p:extLst>
      <p:ext uri="{BB962C8B-B14F-4D97-AF65-F5344CB8AC3E}">
        <p14:creationId xmlns:p14="http://schemas.microsoft.com/office/powerpoint/2010/main" val="3362694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 name="Picture 1">
            <a:extLst>
              <a:ext uri="{FF2B5EF4-FFF2-40B4-BE49-F238E27FC236}">
                <a16:creationId xmlns:a16="http://schemas.microsoft.com/office/drawing/2014/main" id="{CD0AF5A6-4770-35FE-D3F7-15D7FF2AC700}"/>
              </a:ext>
            </a:extLst>
          </p:cNvPr>
          <p:cNvPicPr>
            <a:picLocks noChangeAspect="1"/>
          </p:cNvPicPr>
          <p:nvPr/>
        </p:nvPicPr>
        <p:blipFill>
          <a:blip r:embed="rId3"/>
          <a:stretch>
            <a:fillRect/>
          </a:stretch>
        </p:blipFill>
        <p:spPr>
          <a:xfrm>
            <a:off x="3922020" y="1202763"/>
            <a:ext cx="5109210" cy="762471"/>
          </a:xfrm>
          <a:prstGeom prst="rect">
            <a:avLst/>
          </a:prstGeom>
        </p:spPr>
      </p:pic>
      <p:grpSp>
        <p:nvGrpSpPr>
          <p:cNvPr id="5" name="Group 4">
            <a:extLst>
              <a:ext uri="{FF2B5EF4-FFF2-40B4-BE49-F238E27FC236}">
                <a16:creationId xmlns:a16="http://schemas.microsoft.com/office/drawing/2014/main" id="{A57E08AD-317F-958F-B499-3EACE9A7D7E2}"/>
              </a:ext>
            </a:extLst>
          </p:cNvPr>
          <p:cNvGrpSpPr/>
          <p:nvPr/>
        </p:nvGrpSpPr>
        <p:grpSpPr>
          <a:xfrm>
            <a:off x="568960" y="1174751"/>
            <a:ext cx="3348963" cy="3397250"/>
            <a:chOff x="317500" y="843280"/>
            <a:chExt cx="4025900" cy="4083947"/>
          </a:xfrm>
        </p:grpSpPr>
        <p:pic>
          <p:nvPicPr>
            <p:cNvPr id="3" name="Picture 2">
              <a:extLst>
                <a:ext uri="{FF2B5EF4-FFF2-40B4-BE49-F238E27FC236}">
                  <a16:creationId xmlns:a16="http://schemas.microsoft.com/office/drawing/2014/main" id="{22709CAF-843D-39CB-B260-1A188801795A}"/>
                </a:ext>
              </a:extLst>
            </p:cNvPr>
            <p:cNvPicPr>
              <a:picLocks noChangeAspect="1"/>
            </p:cNvPicPr>
            <p:nvPr/>
          </p:nvPicPr>
          <p:blipFill>
            <a:blip r:embed="rId4"/>
            <a:stretch>
              <a:fillRect/>
            </a:stretch>
          </p:blipFill>
          <p:spPr>
            <a:xfrm>
              <a:off x="317500" y="843280"/>
              <a:ext cx="4014470" cy="1793081"/>
            </a:xfrm>
            <a:prstGeom prst="rect">
              <a:avLst/>
            </a:prstGeom>
          </p:spPr>
        </p:pic>
        <p:pic>
          <p:nvPicPr>
            <p:cNvPr id="4" name="Picture 3">
              <a:extLst>
                <a:ext uri="{FF2B5EF4-FFF2-40B4-BE49-F238E27FC236}">
                  <a16:creationId xmlns:a16="http://schemas.microsoft.com/office/drawing/2014/main" id="{50445E7F-E8B7-7EDD-CA0D-12A06020E5C2}"/>
                </a:ext>
              </a:extLst>
            </p:cNvPr>
            <p:cNvPicPr>
              <a:picLocks noChangeAspect="1"/>
            </p:cNvPicPr>
            <p:nvPr/>
          </p:nvPicPr>
          <p:blipFill>
            <a:blip r:embed="rId5"/>
            <a:stretch>
              <a:fillRect/>
            </a:stretch>
          </p:blipFill>
          <p:spPr>
            <a:xfrm>
              <a:off x="328930" y="2636361"/>
              <a:ext cx="4014470" cy="2290866"/>
            </a:xfrm>
            <a:prstGeom prst="rect">
              <a:avLst/>
            </a:prstGeom>
          </p:spPr>
        </p:pic>
      </p:grpSp>
      <p:sp>
        <p:nvSpPr>
          <p:cNvPr id="6" name="Google Shape;174;p28">
            <a:extLst>
              <a:ext uri="{FF2B5EF4-FFF2-40B4-BE49-F238E27FC236}">
                <a16:creationId xmlns:a16="http://schemas.microsoft.com/office/drawing/2014/main" id="{AFBA854B-A088-C9D1-FC3F-C6B42676C909}"/>
              </a:ext>
            </a:extLst>
          </p:cNvPr>
          <p:cNvSpPr txBox="1">
            <a:spLocks noGrp="1"/>
          </p:cNvSpPr>
          <p:nvPr>
            <p:ph type="title"/>
          </p:nvPr>
        </p:nvSpPr>
        <p:spPr>
          <a:xfrm>
            <a:off x="311700" y="327358"/>
            <a:ext cx="8520600" cy="572700"/>
          </a:xfrm>
          <a:prstGeom prst="rect">
            <a:avLst/>
          </a:prstGeom>
        </p:spPr>
        <p:txBody>
          <a:bodyPr spcFirstLastPara="1" wrap="square" lIns="91425" tIns="91425" rIns="91425" bIns="91425" anchor="t" anchorCtr="0">
            <a:normAutofit fontScale="90000"/>
          </a:bodyPr>
          <a:lstStyle/>
          <a:p>
            <a:r>
              <a:rPr lang="en-US"/>
              <a:t>Non- White Male &lt; 30</a:t>
            </a:r>
            <a:endParaRPr/>
          </a:p>
        </p:txBody>
      </p:sp>
      <p:pic>
        <p:nvPicPr>
          <p:cNvPr id="9" name="Graphic 8" descr="Man outline">
            <a:extLst>
              <a:ext uri="{FF2B5EF4-FFF2-40B4-BE49-F238E27FC236}">
                <a16:creationId xmlns:a16="http://schemas.microsoft.com/office/drawing/2014/main" id="{72966E65-CF13-76FC-57D7-FB33C27C66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0731" y="3991025"/>
            <a:ext cx="914400" cy="914400"/>
          </a:xfrm>
          <a:prstGeom prst="rect">
            <a:avLst/>
          </a:prstGeom>
        </p:spPr>
      </p:pic>
      <p:sp>
        <p:nvSpPr>
          <p:cNvPr id="10" name="Oval 9">
            <a:extLst>
              <a:ext uri="{FF2B5EF4-FFF2-40B4-BE49-F238E27FC236}">
                <a16:creationId xmlns:a16="http://schemas.microsoft.com/office/drawing/2014/main" id="{265C44B2-A931-BFA3-F2DF-7F4882660DB2}"/>
              </a:ext>
            </a:extLst>
          </p:cNvPr>
          <p:cNvSpPr/>
          <p:nvPr/>
        </p:nvSpPr>
        <p:spPr>
          <a:xfrm>
            <a:off x="1855776" y="348492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48BC5CD-C05D-DC1D-0BE8-E9A04D321C02}"/>
              </a:ext>
            </a:extLst>
          </p:cNvPr>
          <p:cNvSpPr/>
          <p:nvPr/>
        </p:nvSpPr>
        <p:spPr>
          <a:xfrm>
            <a:off x="1848156" y="196854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E65A019-262C-8CFD-D949-53471AC2FB0E}"/>
              </a:ext>
            </a:extLst>
          </p:cNvPr>
          <p:cNvSpPr/>
          <p:nvPr/>
        </p:nvSpPr>
        <p:spPr>
          <a:xfrm>
            <a:off x="1851966" y="167517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10E722-E8AD-43F5-2C2A-D74CCAAC1017}"/>
              </a:ext>
            </a:extLst>
          </p:cNvPr>
          <p:cNvSpPr/>
          <p:nvPr/>
        </p:nvSpPr>
        <p:spPr>
          <a:xfrm>
            <a:off x="1855776" y="275340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pSp>
        <p:nvGrpSpPr>
          <p:cNvPr id="5" name="Group 4">
            <a:extLst>
              <a:ext uri="{FF2B5EF4-FFF2-40B4-BE49-F238E27FC236}">
                <a16:creationId xmlns:a16="http://schemas.microsoft.com/office/drawing/2014/main" id="{AC17F2E5-D98B-9CD6-0C12-91C4D94D8E98}"/>
              </a:ext>
            </a:extLst>
          </p:cNvPr>
          <p:cNvGrpSpPr/>
          <p:nvPr/>
        </p:nvGrpSpPr>
        <p:grpSpPr>
          <a:xfrm>
            <a:off x="516889" y="1035752"/>
            <a:ext cx="3792221" cy="3683565"/>
            <a:chOff x="1042669" y="1229360"/>
            <a:chExt cx="4352292" cy="4227589"/>
          </a:xfrm>
        </p:grpSpPr>
        <p:pic>
          <p:nvPicPr>
            <p:cNvPr id="2" name="Picture 1">
              <a:extLst>
                <a:ext uri="{FF2B5EF4-FFF2-40B4-BE49-F238E27FC236}">
                  <a16:creationId xmlns:a16="http://schemas.microsoft.com/office/drawing/2014/main" id="{53BB33E9-2667-2E85-FE50-D3C651F7023A}"/>
                </a:ext>
              </a:extLst>
            </p:cNvPr>
            <p:cNvPicPr>
              <a:picLocks noChangeAspect="1"/>
            </p:cNvPicPr>
            <p:nvPr/>
          </p:nvPicPr>
          <p:blipFill>
            <a:blip r:embed="rId3"/>
            <a:stretch>
              <a:fillRect/>
            </a:stretch>
          </p:blipFill>
          <p:spPr>
            <a:xfrm>
              <a:off x="1042670" y="1229360"/>
              <a:ext cx="4352291" cy="1563368"/>
            </a:xfrm>
            <a:prstGeom prst="rect">
              <a:avLst/>
            </a:prstGeom>
          </p:spPr>
        </p:pic>
        <p:pic>
          <p:nvPicPr>
            <p:cNvPr id="3" name="Picture 2">
              <a:extLst>
                <a:ext uri="{FF2B5EF4-FFF2-40B4-BE49-F238E27FC236}">
                  <a16:creationId xmlns:a16="http://schemas.microsoft.com/office/drawing/2014/main" id="{BE0C9EB3-4FA5-132C-29A6-95CDBFE5CCB8}"/>
                </a:ext>
              </a:extLst>
            </p:cNvPr>
            <p:cNvPicPr>
              <a:picLocks noChangeAspect="1"/>
            </p:cNvPicPr>
            <p:nvPr/>
          </p:nvPicPr>
          <p:blipFill>
            <a:blip r:embed="rId4"/>
            <a:stretch>
              <a:fillRect/>
            </a:stretch>
          </p:blipFill>
          <p:spPr>
            <a:xfrm>
              <a:off x="1042669" y="2724115"/>
              <a:ext cx="4352291" cy="2732834"/>
            </a:xfrm>
            <a:prstGeom prst="rect">
              <a:avLst/>
            </a:prstGeom>
          </p:spPr>
        </p:pic>
      </p:grpSp>
      <p:pic>
        <p:nvPicPr>
          <p:cNvPr id="4" name="Picture 3">
            <a:extLst>
              <a:ext uri="{FF2B5EF4-FFF2-40B4-BE49-F238E27FC236}">
                <a16:creationId xmlns:a16="http://schemas.microsoft.com/office/drawing/2014/main" id="{8FBA7165-3A6F-C7AD-90B2-01465088F830}"/>
              </a:ext>
            </a:extLst>
          </p:cNvPr>
          <p:cNvPicPr>
            <a:picLocks noChangeAspect="1"/>
          </p:cNvPicPr>
          <p:nvPr/>
        </p:nvPicPr>
        <p:blipFill>
          <a:blip r:embed="rId5"/>
          <a:stretch>
            <a:fillRect/>
          </a:stretch>
        </p:blipFill>
        <p:spPr>
          <a:xfrm>
            <a:off x="3378810" y="553052"/>
            <a:ext cx="5489490" cy="414699"/>
          </a:xfrm>
          <a:prstGeom prst="rect">
            <a:avLst/>
          </a:prstGeom>
        </p:spPr>
      </p:pic>
      <p:sp>
        <p:nvSpPr>
          <p:cNvPr id="6" name="Google Shape;174;p28">
            <a:extLst>
              <a:ext uri="{FF2B5EF4-FFF2-40B4-BE49-F238E27FC236}">
                <a16:creationId xmlns:a16="http://schemas.microsoft.com/office/drawing/2014/main" id="{821772F1-7243-759E-850D-B3FF89FB44E5}"/>
              </a:ext>
            </a:extLst>
          </p:cNvPr>
          <p:cNvSpPr txBox="1">
            <a:spLocks/>
          </p:cNvSpPr>
          <p:nvPr/>
        </p:nvSpPr>
        <p:spPr>
          <a:xfrm>
            <a:off x="104700" y="57358"/>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a:t>Non- White Male 30 - 50</a:t>
            </a:r>
          </a:p>
        </p:txBody>
      </p:sp>
      <p:pic>
        <p:nvPicPr>
          <p:cNvPr id="8" name="Graphic 7" descr="Man outline">
            <a:extLst>
              <a:ext uri="{FF2B5EF4-FFF2-40B4-BE49-F238E27FC236}">
                <a16:creationId xmlns:a16="http://schemas.microsoft.com/office/drawing/2014/main" id="{AE805911-4BD6-055C-5B25-D4010FD58F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69911" y="4002455"/>
            <a:ext cx="914400" cy="914400"/>
          </a:xfrm>
          <a:prstGeom prst="rect">
            <a:avLst/>
          </a:prstGeom>
        </p:spPr>
      </p:pic>
      <p:sp>
        <p:nvSpPr>
          <p:cNvPr id="9" name="Oval 8">
            <a:extLst>
              <a:ext uri="{FF2B5EF4-FFF2-40B4-BE49-F238E27FC236}">
                <a16:creationId xmlns:a16="http://schemas.microsoft.com/office/drawing/2014/main" id="{43276E05-61F8-6AF3-C819-27B787091784}"/>
              </a:ext>
            </a:extLst>
          </p:cNvPr>
          <p:cNvSpPr/>
          <p:nvPr/>
        </p:nvSpPr>
        <p:spPr>
          <a:xfrm>
            <a:off x="1935786" y="269625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 name="Picture 1">
            <a:extLst>
              <a:ext uri="{FF2B5EF4-FFF2-40B4-BE49-F238E27FC236}">
                <a16:creationId xmlns:a16="http://schemas.microsoft.com/office/drawing/2014/main" id="{AFAB71FA-A69D-B3EB-759A-077C503990B6}"/>
              </a:ext>
            </a:extLst>
          </p:cNvPr>
          <p:cNvPicPr>
            <a:picLocks noChangeAspect="1"/>
          </p:cNvPicPr>
          <p:nvPr/>
        </p:nvPicPr>
        <p:blipFill>
          <a:blip r:embed="rId3"/>
          <a:stretch>
            <a:fillRect/>
          </a:stretch>
        </p:blipFill>
        <p:spPr>
          <a:xfrm>
            <a:off x="3973800" y="1077187"/>
            <a:ext cx="4911300" cy="372869"/>
          </a:xfrm>
          <a:prstGeom prst="rect">
            <a:avLst/>
          </a:prstGeom>
        </p:spPr>
      </p:pic>
      <p:grpSp>
        <p:nvGrpSpPr>
          <p:cNvPr id="5" name="Group 4">
            <a:extLst>
              <a:ext uri="{FF2B5EF4-FFF2-40B4-BE49-F238E27FC236}">
                <a16:creationId xmlns:a16="http://schemas.microsoft.com/office/drawing/2014/main" id="{6525F102-FC5F-D8C1-801A-EC450D1C218E}"/>
              </a:ext>
            </a:extLst>
          </p:cNvPr>
          <p:cNvGrpSpPr/>
          <p:nvPr/>
        </p:nvGrpSpPr>
        <p:grpSpPr>
          <a:xfrm>
            <a:off x="210657" y="1077652"/>
            <a:ext cx="3594948" cy="3605553"/>
            <a:chOff x="1386840" y="1286486"/>
            <a:chExt cx="4312920" cy="4325644"/>
          </a:xfrm>
        </p:grpSpPr>
        <p:pic>
          <p:nvPicPr>
            <p:cNvPr id="3" name="Picture 2">
              <a:extLst>
                <a:ext uri="{FF2B5EF4-FFF2-40B4-BE49-F238E27FC236}">
                  <a16:creationId xmlns:a16="http://schemas.microsoft.com/office/drawing/2014/main" id="{47E64C73-95F1-CCED-015F-9E95EC6560C5}"/>
                </a:ext>
              </a:extLst>
            </p:cNvPr>
            <p:cNvPicPr>
              <a:picLocks noChangeAspect="1"/>
            </p:cNvPicPr>
            <p:nvPr/>
          </p:nvPicPr>
          <p:blipFill>
            <a:blip r:embed="rId4"/>
            <a:stretch>
              <a:fillRect/>
            </a:stretch>
          </p:blipFill>
          <p:spPr>
            <a:xfrm>
              <a:off x="1386840" y="1286486"/>
              <a:ext cx="4312920" cy="1204509"/>
            </a:xfrm>
            <a:prstGeom prst="rect">
              <a:avLst/>
            </a:prstGeom>
          </p:spPr>
        </p:pic>
        <p:pic>
          <p:nvPicPr>
            <p:cNvPr id="4" name="Picture 3">
              <a:extLst>
                <a:ext uri="{FF2B5EF4-FFF2-40B4-BE49-F238E27FC236}">
                  <a16:creationId xmlns:a16="http://schemas.microsoft.com/office/drawing/2014/main" id="{D01DB755-6FFF-9C9E-FB02-7BFDF95D1ABB}"/>
                </a:ext>
              </a:extLst>
            </p:cNvPr>
            <p:cNvPicPr>
              <a:picLocks noChangeAspect="1"/>
            </p:cNvPicPr>
            <p:nvPr/>
          </p:nvPicPr>
          <p:blipFill>
            <a:blip r:embed="rId5"/>
            <a:stretch>
              <a:fillRect/>
            </a:stretch>
          </p:blipFill>
          <p:spPr>
            <a:xfrm>
              <a:off x="1386840" y="2490995"/>
              <a:ext cx="4305284" cy="3121135"/>
            </a:xfrm>
            <a:prstGeom prst="rect">
              <a:avLst/>
            </a:prstGeom>
          </p:spPr>
        </p:pic>
      </p:grpSp>
      <p:sp>
        <p:nvSpPr>
          <p:cNvPr id="6" name="Google Shape;174;p28">
            <a:extLst>
              <a:ext uri="{FF2B5EF4-FFF2-40B4-BE49-F238E27FC236}">
                <a16:creationId xmlns:a16="http://schemas.microsoft.com/office/drawing/2014/main" id="{D3032FDB-89B3-FD00-8A51-961C97DC2190}"/>
              </a:ext>
            </a:extLst>
          </p:cNvPr>
          <p:cNvSpPr txBox="1">
            <a:spLocks/>
          </p:cNvSpPr>
          <p:nvPr/>
        </p:nvSpPr>
        <p:spPr>
          <a:xfrm>
            <a:off x="271830" y="183144"/>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Non – White Male &gt; 50</a:t>
            </a:r>
          </a:p>
        </p:txBody>
      </p:sp>
      <p:pic>
        <p:nvPicPr>
          <p:cNvPr id="8" name="Graphic 7" descr="Man outline">
            <a:extLst>
              <a:ext uri="{FF2B5EF4-FFF2-40B4-BE49-F238E27FC236}">
                <a16:creationId xmlns:a16="http://schemas.microsoft.com/office/drawing/2014/main" id="{22ECB2BD-C024-94BE-6FC1-ADEC65CBAE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69911" y="4002455"/>
            <a:ext cx="914400" cy="914400"/>
          </a:xfrm>
          <a:prstGeom prst="rect">
            <a:avLst/>
          </a:prstGeom>
        </p:spPr>
      </p:pic>
      <p:sp>
        <p:nvSpPr>
          <p:cNvPr id="9" name="Oval 8">
            <a:extLst>
              <a:ext uri="{FF2B5EF4-FFF2-40B4-BE49-F238E27FC236}">
                <a16:creationId xmlns:a16="http://schemas.microsoft.com/office/drawing/2014/main" id="{F1780DC8-DF05-E511-A864-AD3902A1970A}"/>
              </a:ext>
            </a:extLst>
          </p:cNvPr>
          <p:cNvSpPr/>
          <p:nvPr/>
        </p:nvSpPr>
        <p:spPr>
          <a:xfrm>
            <a:off x="2027226" y="355350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7BE5CB-660C-5DEA-A148-62F7BF662259}"/>
              </a:ext>
            </a:extLst>
          </p:cNvPr>
          <p:cNvSpPr/>
          <p:nvPr/>
        </p:nvSpPr>
        <p:spPr>
          <a:xfrm>
            <a:off x="2031036" y="196854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grpSp>
        <p:nvGrpSpPr>
          <p:cNvPr id="5" name="Group 4">
            <a:extLst>
              <a:ext uri="{FF2B5EF4-FFF2-40B4-BE49-F238E27FC236}">
                <a16:creationId xmlns:a16="http://schemas.microsoft.com/office/drawing/2014/main" id="{60FD41FB-5B1C-BDB6-B09C-E32E06560937}"/>
              </a:ext>
            </a:extLst>
          </p:cNvPr>
          <p:cNvGrpSpPr/>
          <p:nvPr/>
        </p:nvGrpSpPr>
        <p:grpSpPr>
          <a:xfrm>
            <a:off x="460290" y="1156156"/>
            <a:ext cx="3544464" cy="3335662"/>
            <a:chOff x="711750" y="1362813"/>
            <a:chExt cx="3631650" cy="3417712"/>
          </a:xfrm>
        </p:grpSpPr>
        <p:pic>
          <p:nvPicPr>
            <p:cNvPr id="2" name="Picture 1">
              <a:extLst>
                <a:ext uri="{FF2B5EF4-FFF2-40B4-BE49-F238E27FC236}">
                  <a16:creationId xmlns:a16="http://schemas.microsoft.com/office/drawing/2014/main" id="{2D36DBE0-88E7-404E-1FA9-970902409B63}"/>
                </a:ext>
              </a:extLst>
            </p:cNvPr>
            <p:cNvPicPr>
              <a:picLocks noChangeAspect="1"/>
            </p:cNvPicPr>
            <p:nvPr/>
          </p:nvPicPr>
          <p:blipFill rotWithShape="1">
            <a:blip r:embed="rId3"/>
            <a:srcRect r="5922"/>
            <a:stretch/>
          </p:blipFill>
          <p:spPr>
            <a:xfrm>
              <a:off x="711750" y="1362813"/>
              <a:ext cx="3631650" cy="379697"/>
            </a:xfrm>
            <a:prstGeom prst="rect">
              <a:avLst/>
            </a:prstGeom>
          </p:spPr>
        </p:pic>
        <p:pic>
          <p:nvPicPr>
            <p:cNvPr id="3" name="Picture 2">
              <a:extLst>
                <a:ext uri="{FF2B5EF4-FFF2-40B4-BE49-F238E27FC236}">
                  <a16:creationId xmlns:a16="http://schemas.microsoft.com/office/drawing/2014/main" id="{91FE0034-BA07-EB26-898A-9351EBF3407A}"/>
                </a:ext>
              </a:extLst>
            </p:cNvPr>
            <p:cNvPicPr>
              <a:picLocks noChangeAspect="1"/>
            </p:cNvPicPr>
            <p:nvPr/>
          </p:nvPicPr>
          <p:blipFill>
            <a:blip r:embed="rId4"/>
            <a:stretch>
              <a:fillRect/>
            </a:stretch>
          </p:blipFill>
          <p:spPr>
            <a:xfrm>
              <a:off x="711750" y="1742510"/>
              <a:ext cx="3631650" cy="3038015"/>
            </a:xfrm>
            <a:prstGeom prst="rect">
              <a:avLst/>
            </a:prstGeom>
          </p:spPr>
        </p:pic>
      </p:grpSp>
      <p:pic>
        <p:nvPicPr>
          <p:cNvPr id="4" name="Picture 3">
            <a:extLst>
              <a:ext uri="{FF2B5EF4-FFF2-40B4-BE49-F238E27FC236}">
                <a16:creationId xmlns:a16="http://schemas.microsoft.com/office/drawing/2014/main" id="{0D714C2E-F733-CB79-4CB2-D25CFD1750FF}"/>
              </a:ext>
            </a:extLst>
          </p:cNvPr>
          <p:cNvPicPr>
            <a:picLocks noChangeAspect="1"/>
          </p:cNvPicPr>
          <p:nvPr/>
        </p:nvPicPr>
        <p:blipFill>
          <a:blip r:embed="rId5"/>
          <a:stretch>
            <a:fillRect/>
          </a:stretch>
        </p:blipFill>
        <p:spPr>
          <a:xfrm>
            <a:off x="2813740" y="623915"/>
            <a:ext cx="6103620" cy="295838"/>
          </a:xfrm>
          <a:prstGeom prst="rect">
            <a:avLst/>
          </a:prstGeom>
        </p:spPr>
      </p:pic>
      <p:sp>
        <p:nvSpPr>
          <p:cNvPr id="6" name="Google Shape;174;p28">
            <a:extLst>
              <a:ext uri="{FF2B5EF4-FFF2-40B4-BE49-F238E27FC236}">
                <a16:creationId xmlns:a16="http://schemas.microsoft.com/office/drawing/2014/main" id="{39D81E36-3BCA-26D7-3034-220A8B4BAC14}"/>
              </a:ext>
            </a:extLst>
          </p:cNvPr>
          <p:cNvSpPr txBox="1">
            <a:spLocks/>
          </p:cNvSpPr>
          <p:nvPr/>
        </p:nvSpPr>
        <p:spPr>
          <a:xfrm>
            <a:off x="226640" y="122746"/>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a:t>Non - White Female &lt; 30</a:t>
            </a:r>
          </a:p>
        </p:txBody>
      </p:sp>
      <p:pic>
        <p:nvPicPr>
          <p:cNvPr id="7" name="Graphic 6" descr="Woman outline">
            <a:extLst>
              <a:ext uri="{FF2B5EF4-FFF2-40B4-BE49-F238E27FC236}">
                <a16:creationId xmlns:a16="http://schemas.microsoft.com/office/drawing/2014/main" id="{FB9A5759-B018-91FE-53D8-F935A46CA0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65770" y="3911575"/>
            <a:ext cx="914400" cy="914400"/>
          </a:xfrm>
          <a:prstGeom prst="rect">
            <a:avLst/>
          </a:prstGeom>
        </p:spPr>
      </p:pic>
      <p:sp>
        <p:nvSpPr>
          <p:cNvPr id="8" name="Oval 7">
            <a:extLst>
              <a:ext uri="{FF2B5EF4-FFF2-40B4-BE49-F238E27FC236}">
                <a16:creationId xmlns:a16="http://schemas.microsoft.com/office/drawing/2014/main" id="{77EB0752-8EE7-4EDB-F27E-0EF09E8FB548}"/>
              </a:ext>
            </a:extLst>
          </p:cNvPr>
          <p:cNvSpPr/>
          <p:nvPr/>
        </p:nvSpPr>
        <p:spPr>
          <a:xfrm>
            <a:off x="1855776" y="398784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5A57144-1CCF-548A-4327-AEAFB70CC107}"/>
              </a:ext>
            </a:extLst>
          </p:cNvPr>
          <p:cNvSpPr/>
          <p:nvPr/>
        </p:nvSpPr>
        <p:spPr>
          <a:xfrm>
            <a:off x="1871016" y="210570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 name="Picture 1">
            <a:extLst>
              <a:ext uri="{FF2B5EF4-FFF2-40B4-BE49-F238E27FC236}">
                <a16:creationId xmlns:a16="http://schemas.microsoft.com/office/drawing/2014/main" id="{F5E26969-F186-8932-7A15-CC49493DFB87}"/>
              </a:ext>
            </a:extLst>
          </p:cNvPr>
          <p:cNvPicPr>
            <a:picLocks noChangeAspect="1"/>
          </p:cNvPicPr>
          <p:nvPr/>
        </p:nvPicPr>
        <p:blipFill>
          <a:blip r:embed="rId3"/>
          <a:stretch>
            <a:fillRect/>
          </a:stretch>
        </p:blipFill>
        <p:spPr>
          <a:xfrm>
            <a:off x="3551294" y="788905"/>
            <a:ext cx="5511607" cy="266464"/>
          </a:xfrm>
          <a:prstGeom prst="rect">
            <a:avLst/>
          </a:prstGeom>
        </p:spPr>
      </p:pic>
      <p:pic>
        <p:nvPicPr>
          <p:cNvPr id="4" name="Picture 3">
            <a:extLst>
              <a:ext uri="{FF2B5EF4-FFF2-40B4-BE49-F238E27FC236}">
                <a16:creationId xmlns:a16="http://schemas.microsoft.com/office/drawing/2014/main" id="{2C0E3C9F-C484-59D0-358D-67D98AFFE72B}"/>
              </a:ext>
            </a:extLst>
          </p:cNvPr>
          <p:cNvPicPr>
            <a:picLocks noChangeAspect="1"/>
          </p:cNvPicPr>
          <p:nvPr/>
        </p:nvPicPr>
        <p:blipFill>
          <a:blip r:embed="rId4"/>
          <a:stretch>
            <a:fillRect/>
          </a:stretch>
        </p:blipFill>
        <p:spPr>
          <a:xfrm>
            <a:off x="544830" y="1053176"/>
            <a:ext cx="3599655" cy="3416400"/>
          </a:xfrm>
          <a:prstGeom prst="rect">
            <a:avLst/>
          </a:prstGeom>
        </p:spPr>
      </p:pic>
      <p:sp>
        <p:nvSpPr>
          <p:cNvPr id="5" name="Google Shape;174;p28">
            <a:extLst>
              <a:ext uri="{FF2B5EF4-FFF2-40B4-BE49-F238E27FC236}">
                <a16:creationId xmlns:a16="http://schemas.microsoft.com/office/drawing/2014/main" id="{84BD4D6D-53A0-3BAA-02A0-24EB91726BE8}"/>
              </a:ext>
            </a:extLst>
          </p:cNvPr>
          <p:cNvSpPr txBox="1">
            <a:spLocks noGrp="1"/>
          </p:cNvSpPr>
          <p:nvPr>
            <p:ph type="title"/>
          </p:nvPr>
        </p:nvSpPr>
        <p:spPr>
          <a:xfrm>
            <a:off x="311700" y="327358"/>
            <a:ext cx="4247958" cy="572700"/>
          </a:xfrm>
          <a:prstGeom prst="rect">
            <a:avLst/>
          </a:prstGeom>
        </p:spPr>
        <p:txBody>
          <a:bodyPr spcFirstLastPara="1" wrap="square" lIns="91425" tIns="91425" rIns="91425" bIns="91425" anchor="t" anchorCtr="0">
            <a:normAutofit fontScale="90000"/>
          </a:bodyPr>
          <a:lstStyle/>
          <a:p>
            <a:r>
              <a:rPr lang="en-US"/>
              <a:t>Non - White Female 30-50 </a:t>
            </a:r>
            <a:endParaRPr/>
          </a:p>
        </p:txBody>
      </p:sp>
      <p:sp>
        <p:nvSpPr>
          <p:cNvPr id="7" name="Oval 6">
            <a:extLst>
              <a:ext uri="{FF2B5EF4-FFF2-40B4-BE49-F238E27FC236}">
                <a16:creationId xmlns:a16="http://schemas.microsoft.com/office/drawing/2014/main" id="{FF0AEF3D-2CC0-0DF6-0D0C-A017FAE2E15B}"/>
              </a:ext>
            </a:extLst>
          </p:cNvPr>
          <p:cNvSpPr/>
          <p:nvPr/>
        </p:nvSpPr>
        <p:spPr>
          <a:xfrm>
            <a:off x="1855776" y="329061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F59557A-EA98-4FEF-C93F-B9CB0B4E6B8D}"/>
              </a:ext>
            </a:extLst>
          </p:cNvPr>
          <p:cNvSpPr/>
          <p:nvPr/>
        </p:nvSpPr>
        <p:spPr>
          <a:xfrm>
            <a:off x="1859586" y="308868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CF54958-A584-7533-8A51-F2020BF832FC}"/>
              </a:ext>
            </a:extLst>
          </p:cNvPr>
          <p:cNvSpPr/>
          <p:nvPr/>
        </p:nvSpPr>
        <p:spPr>
          <a:xfrm>
            <a:off x="1855776" y="284484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383EAB6-22A1-AA01-AF82-C2BFA905C813}"/>
              </a:ext>
            </a:extLst>
          </p:cNvPr>
          <p:cNvSpPr/>
          <p:nvPr/>
        </p:nvSpPr>
        <p:spPr>
          <a:xfrm>
            <a:off x="1855776" y="215904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Woman outline">
            <a:extLst>
              <a:ext uri="{FF2B5EF4-FFF2-40B4-BE49-F238E27FC236}">
                <a16:creationId xmlns:a16="http://schemas.microsoft.com/office/drawing/2014/main" id="{5519C526-767E-6582-B737-C54BD6FB05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2782" y="3905081"/>
            <a:ext cx="914400" cy="914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EDA - initial observation	</a:t>
            </a:r>
            <a:endParaRPr/>
          </a:p>
        </p:txBody>
      </p:sp>
      <p:sp>
        <p:nvSpPr>
          <p:cNvPr id="120" name="Google Shape;120;p20"/>
          <p:cNvSpPr txBox="1">
            <a:spLocks noGrp="1"/>
          </p:cNvSpPr>
          <p:nvPr>
            <p:ph type="body" idx="1"/>
          </p:nvPr>
        </p:nvSpPr>
        <p:spPr>
          <a:xfrm>
            <a:off x="311700" y="1152475"/>
            <a:ext cx="7671600" cy="3416400"/>
          </a:xfrm>
          <a:prstGeom prst="rect">
            <a:avLst/>
          </a:prstGeom>
        </p:spPr>
        <p:txBody>
          <a:bodyPr spcFirstLastPara="1" wrap="square" lIns="91425" tIns="91425" rIns="91425" bIns="91425" anchor="t" anchorCtr="0">
            <a:normAutofit fontScale="55000" lnSpcReduction="20000"/>
          </a:bodyPr>
          <a:lstStyle/>
          <a:p>
            <a:pPr marL="0" lvl="0" indent="0" algn="l" rtl="0">
              <a:lnSpc>
                <a:spcPct val="95000"/>
              </a:lnSpc>
              <a:spcBef>
                <a:spcPts val="0"/>
              </a:spcBef>
              <a:spcAft>
                <a:spcPts val="0"/>
              </a:spcAft>
              <a:buNone/>
            </a:pPr>
            <a:r>
              <a:rPr lang="en" sz="3184">
                <a:solidFill>
                  <a:schemeClr val="dk1"/>
                </a:solidFill>
              </a:rPr>
              <a:t>● Data appears to be clean</a:t>
            </a:r>
            <a:endParaRPr sz="3184">
              <a:solidFill>
                <a:schemeClr val="dk1"/>
              </a:solidFill>
            </a:endParaRPr>
          </a:p>
          <a:p>
            <a:pPr marL="0" lvl="0" indent="0" algn="l" rtl="0">
              <a:lnSpc>
                <a:spcPct val="95000"/>
              </a:lnSpc>
              <a:spcBef>
                <a:spcPts val="0"/>
              </a:spcBef>
              <a:spcAft>
                <a:spcPts val="0"/>
              </a:spcAft>
              <a:buNone/>
            </a:pPr>
            <a:endParaRPr sz="2973">
              <a:solidFill>
                <a:schemeClr val="dk1"/>
              </a:solidFill>
            </a:endParaRPr>
          </a:p>
          <a:p>
            <a:pPr indent="-316784">
              <a:lnSpc>
                <a:spcPct val="200000"/>
              </a:lnSpc>
              <a:buClr>
                <a:schemeClr val="dk1"/>
              </a:buClr>
              <a:buSzPct val="100000"/>
              <a:buFont typeface="Arial"/>
              <a:buChar char="-"/>
            </a:pPr>
            <a:r>
              <a:rPr lang="en" sz="2900">
                <a:solidFill>
                  <a:schemeClr val="dk1"/>
                </a:solidFill>
              </a:rPr>
              <a:t>No missing value</a:t>
            </a:r>
          </a:p>
          <a:p>
            <a:pPr indent="-316784">
              <a:lnSpc>
                <a:spcPct val="200000"/>
              </a:lnSpc>
              <a:buClr>
                <a:schemeClr val="dk1"/>
              </a:buClr>
              <a:buSzPct val="100000"/>
              <a:buFont typeface="Arial"/>
              <a:buChar char="-"/>
            </a:pPr>
            <a:r>
              <a:rPr lang="en-US" sz="2900">
                <a:solidFill>
                  <a:schemeClr val="dk1"/>
                </a:solidFill>
              </a:rPr>
              <a:t>No significant outlier </a:t>
            </a:r>
          </a:p>
          <a:p>
            <a:pPr marL="0" lvl="0" indent="0" algn="l" rtl="0">
              <a:lnSpc>
                <a:spcPct val="200000"/>
              </a:lnSpc>
              <a:spcBef>
                <a:spcPts val="0"/>
              </a:spcBef>
              <a:spcAft>
                <a:spcPts val="0"/>
              </a:spcAft>
              <a:buNone/>
            </a:pPr>
            <a:r>
              <a:rPr lang="en" sz="3184">
                <a:solidFill>
                  <a:schemeClr val="dk1"/>
                </a:solidFill>
              </a:rPr>
              <a:t>● </a:t>
            </a:r>
            <a:r>
              <a:rPr lang="en" sz="2973">
                <a:solidFill>
                  <a:schemeClr val="dk1"/>
                </a:solidFill>
              </a:rPr>
              <a:t>Dropped Column:</a:t>
            </a:r>
            <a:endParaRPr sz="2973">
              <a:solidFill>
                <a:schemeClr val="dk1"/>
              </a:solidFill>
            </a:endParaRPr>
          </a:p>
          <a:p>
            <a:pPr marL="457200" lvl="0" indent="-316784" algn="l" rtl="0">
              <a:lnSpc>
                <a:spcPct val="200000"/>
              </a:lnSpc>
              <a:spcBef>
                <a:spcPts val="0"/>
              </a:spcBef>
              <a:spcAft>
                <a:spcPts val="0"/>
              </a:spcAft>
              <a:buClr>
                <a:schemeClr val="dk1"/>
              </a:buClr>
              <a:buSzPct val="100000"/>
              <a:buChar char="-"/>
            </a:pPr>
            <a:r>
              <a:rPr lang="en" sz="2923" err="1">
                <a:solidFill>
                  <a:schemeClr val="dk1"/>
                </a:solidFill>
              </a:rPr>
              <a:t>education.num</a:t>
            </a:r>
            <a:r>
              <a:rPr lang="en" sz="2923">
                <a:solidFill>
                  <a:schemeClr val="dk1"/>
                </a:solidFill>
              </a:rPr>
              <a:t> (highly related to Education)</a:t>
            </a:r>
            <a:endParaRPr sz="2923">
              <a:solidFill>
                <a:schemeClr val="dk1"/>
              </a:solidFill>
            </a:endParaRPr>
          </a:p>
          <a:p>
            <a:pPr marL="457200" lvl="0" indent="-316784" algn="l" rtl="0">
              <a:lnSpc>
                <a:spcPct val="200000"/>
              </a:lnSpc>
              <a:spcBef>
                <a:spcPts val="0"/>
              </a:spcBef>
              <a:spcAft>
                <a:spcPts val="0"/>
              </a:spcAft>
              <a:buClr>
                <a:schemeClr val="dk1"/>
              </a:buClr>
              <a:buSzPct val="100000"/>
              <a:buChar char="-"/>
            </a:pPr>
            <a:r>
              <a:rPr lang="en" sz="2923">
                <a:solidFill>
                  <a:schemeClr val="dk1"/>
                </a:solidFill>
              </a:rPr>
              <a:t>native country (most of the people are from United States)</a:t>
            </a:r>
            <a:endParaRPr sz="2923">
              <a:solidFill>
                <a:schemeClr val="dk1"/>
              </a:solidFill>
            </a:endParaRPr>
          </a:p>
          <a:p>
            <a:pPr marL="457200" lvl="0" indent="-316784" algn="l" rtl="0">
              <a:lnSpc>
                <a:spcPct val="200000"/>
              </a:lnSpc>
              <a:spcBef>
                <a:spcPts val="0"/>
              </a:spcBef>
              <a:spcAft>
                <a:spcPts val="0"/>
              </a:spcAft>
              <a:buClr>
                <a:schemeClr val="dk1"/>
              </a:buClr>
              <a:buSzPct val="100000"/>
              <a:buChar char="-"/>
            </a:pPr>
            <a:r>
              <a:rPr lang="en" sz="2923" err="1">
                <a:solidFill>
                  <a:schemeClr val="dk1"/>
                </a:solidFill>
              </a:rPr>
              <a:t>fnlwgt</a:t>
            </a:r>
            <a:r>
              <a:rPr lang="en" sz="2923">
                <a:solidFill>
                  <a:schemeClr val="dk1"/>
                </a:solidFill>
              </a:rPr>
              <a:t> (no meaning)</a:t>
            </a:r>
            <a:endParaRPr sz="2923">
              <a:solidFill>
                <a:schemeClr val="dk1"/>
              </a:solidFill>
            </a:endParaRPr>
          </a:p>
          <a:p>
            <a:pPr marL="0" lvl="0" indent="0" algn="l" rtl="0">
              <a:lnSpc>
                <a:spcPct val="95000"/>
              </a:lnSpc>
              <a:spcBef>
                <a:spcPts val="0"/>
              </a:spcBef>
              <a:spcAft>
                <a:spcPts val="0"/>
              </a:spcAft>
              <a:buNone/>
            </a:pPr>
            <a:endParaRPr sz="1750" b="1">
              <a:solidFill>
                <a:srgbClr val="F3F3F3"/>
              </a:solidFill>
            </a:endParaRPr>
          </a:p>
          <a:p>
            <a:pPr marL="0" lvl="0" indent="0" algn="l" rtl="0">
              <a:lnSpc>
                <a:spcPct val="95000"/>
              </a:lnSpc>
              <a:spcBef>
                <a:spcPts val="0"/>
              </a:spcBef>
              <a:spcAft>
                <a:spcPts val="0"/>
              </a:spcAft>
              <a:buNone/>
            </a:pPr>
            <a:endParaRPr sz="1650">
              <a:solidFill>
                <a:srgbClr val="000000"/>
              </a:solidFill>
            </a:endParaRPr>
          </a:p>
          <a:p>
            <a:pPr marL="0" lvl="0" indent="0" algn="l" rtl="0">
              <a:lnSpc>
                <a:spcPct val="95000"/>
              </a:lnSpc>
              <a:spcBef>
                <a:spcPts val="0"/>
              </a:spcBef>
              <a:spcAft>
                <a:spcPts val="0"/>
              </a:spcAft>
              <a:buNone/>
            </a:pPr>
            <a:endParaRPr sz="1650">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3" name="Picture 2">
            <a:extLst>
              <a:ext uri="{FF2B5EF4-FFF2-40B4-BE49-F238E27FC236}">
                <a16:creationId xmlns:a16="http://schemas.microsoft.com/office/drawing/2014/main" id="{AE93B1BE-3168-2967-C75C-9615FC6D3DF7}"/>
              </a:ext>
            </a:extLst>
          </p:cNvPr>
          <p:cNvPicPr>
            <a:picLocks noChangeAspect="1"/>
          </p:cNvPicPr>
          <p:nvPr/>
        </p:nvPicPr>
        <p:blipFill>
          <a:blip r:embed="rId3"/>
          <a:stretch>
            <a:fillRect/>
          </a:stretch>
        </p:blipFill>
        <p:spPr>
          <a:xfrm>
            <a:off x="558662" y="1178676"/>
            <a:ext cx="3316549" cy="3405499"/>
          </a:xfrm>
          <a:prstGeom prst="rect">
            <a:avLst/>
          </a:prstGeom>
        </p:spPr>
      </p:pic>
      <p:pic>
        <p:nvPicPr>
          <p:cNvPr id="2" name="Picture 1">
            <a:extLst>
              <a:ext uri="{FF2B5EF4-FFF2-40B4-BE49-F238E27FC236}">
                <a16:creationId xmlns:a16="http://schemas.microsoft.com/office/drawing/2014/main" id="{E39C1E6F-B37A-CB6B-F159-13CFF9ABDC21}"/>
              </a:ext>
            </a:extLst>
          </p:cNvPr>
          <p:cNvPicPr>
            <a:picLocks noChangeAspect="1"/>
          </p:cNvPicPr>
          <p:nvPr/>
        </p:nvPicPr>
        <p:blipFill>
          <a:blip r:embed="rId4"/>
          <a:stretch>
            <a:fillRect/>
          </a:stretch>
        </p:blipFill>
        <p:spPr>
          <a:xfrm>
            <a:off x="3828863" y="356521"/>
            <a:ext cx="5212080" cy="624918"/>
          </a:xfrm>
          <a:prstGeom prst="rect">
            <a:avLst/>
          </a:prstGeom>
        </p:spPr>
      </p:pic>
      <p:sp>
        <p:nvSpPr>
          <p:cNvPr id="4" name="Google Shape;174;p28">
            <a:extLst>
              <a:ext uri="{FF2B5EF4-FFF2-40B4-BE49-F238E27FC236}">
                <a16:creationId xmlns:a16="http://schemas.microsoft.com/office/drawing/2014/main" id="{0C6408D9-67F8-739E-89D0-F97975A0B61D}"/>
              </a:ext>
            </a:extLst>
          </p:cNvPr>
          <p:cNvSpPr txBox="1">
            <a:spLocks noGrp="1"/>
          </p:cNvSpPr>
          <p:nvPr>
            <p:ph type="title"/>
          </p:nvPr>
        </p:nvSpPr>
        <p:spPr>
          <a:xfrm>
            <a:off x="57700" y="227572"/>
            <a:ext cx="8520600" cy="572700"/>
          </a:xfrm>
          <a:prstGeom prst="rect">
            <a:avLst/>
          </a:prstGeom>
        </p:spPr>
        <p:txBody>
          <a:bodyPr spcFirstLastPara="1" wrap="square" lIns="91425" tIns="91425" rIns="91425" bIns="91425" anchor="t" anchorCtr="0">
            <a:normAutofit fontScale="90000"/>
          </a:bodyPr>
          <a:lstStyle/>
          <a:p>
            <a:r>
              <a:rPr lang="en-US"/>
              <a:t>Non - White Female &gt; 50</a:t>
            </a:r>
            <a:endParaRPr/>
          </a:p>
        </p:txBody>
      </p:sp>
      <p:pic>
        <p:nvPicPr>
          <p:cNvPr id="5" name="Graphic 4" descr="Woman outline">
            <a:extLst>
              <a:ext uri="{FF2B5EF4-FFF2-40B4-BE49-F238E27FC236}">
                <a16:creationId xmlns:a16="http://schemas.microsoft.com/office/drawing/2014/main" id="{637747AA-AA7B-3F0F-AF39-17BFD15CB7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5770" y="3991025"/>
            <a:ext cx="914400" cy="914400"/>
          </a:xfrm>
          <a:prstGeom prst="rect">
            <a:avLst/>
          </a:prstGeom>
        </p:spPr>
      </p:pic>
      <p:sp>
        <p:nvSpPr>
          <p:cNvPr id="6" name="Oval 5">
            <a:extLst>
              <a:ext uri="{FF2B5EF4-FFF2-40B4-BE49-F238E27FC236}">
                <a16:creationId xmlns:a16="http://schemas.microsoft.com/office/drawing/2014/main" id="{D73D146D-45AC-FB76-1B82-C1D749838478}"/>
              </a:ext>
            </a:extLst>
          </p:cNvPr>
          <p:cNvSpPr/>
          <p:nvPr/>
        </p:nvSpPr>
        <p:spPr>
          <a:xfrm>
            <a:off x="1855776" y="334776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CF3D454-7A82-D80A-5661-B89A06038BC9}"/>
              </a:ext>
            </a:extLst>
          </p:cNvPr>
          <p:cNvSpPr/>
          <p:nvPr/>
        </p:nvSpPr>
        <p:spPr>
          <a:xfrm>
            <a:off x="1855776" y="2467657"/>
            <a:ext cx="761694" cy="160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179CA8-7E75-2E90-907F-A9CC49EF505E}"/>
              </a:ext>
            </a:extLst>
          </p:cNvPr>
          <p:cNvSpPr txBox="1"/>
          <p:nvPr/>
        </p:nvSpPr>
        <p:spPr>
          <a:xfrm>
            <a:off x="1084522" y="1176160"/>
            <a:ext cx="3009014" cy="2591543"/>
          </a:xfrm>
          <a:prstGeom prst="rect">
            <a:avLst/>
          </a:prstGeom>
          <a:noFill/>
        </p:spPr>
        <p:txBody>
          <a:bodyPr wrap="square">
            <a:spAutoFit/>
          </a:bodyPr>
          <a:lstStyle/>
          <a:p>
            <a:pPr rtl="0">
              <a:lnSpc>
                <a:spcPct val="150000"/>
              </a:lnSpc>
              <a:spcBef>
                <a:spcPts val="0"/>
              </a:spcBef>
              <a:spcAft>
                <a:spcPts val="0"/>
              </a:spcAft>
            </a:pPr>
            <a:r>
              <a:rPr lang="en-US" sz="2000" b="0" i="0" u="none" strike="noStrike">
                <a:solidFill>
                  <a:srgbClr val="FFFFFF"/>
                </a:solidFill>
                <a:effectLst/>
                <a:latin typeface="Arial" panose="020B0604020202020204" pitchFamily="34" charset="0"/>
              </a:rPr>
              <a:t>Measures</a:t>
            </a:r>
            <a:r>
              <a:rPr lang="en-US" sz="1800" b="0" i="0" u="none" strike="noStrike">
                <a:solidFill>
                  <a:srgbClr val="FFFFFF"/>
                </a:solidFill>
                <a:effectLst/>
                <a:latin typeface="Arial" panose="020B0604020202020204" pitchFamily="34" charset="0"/>
              </a:rPr>
              <a:t> (</a:t>
            </a:r>
            <a:r>
              <a:rPr lang="en-US" sz="1800">
                <a:solidFill>
                  <a:srgbClr val="FFFFFF"/>
                </a:solidFill>
                <a:latin typeface="Arial" panose="020B0604020202020204" pitchFamily="34" charset="0"/>
              </a:rPr>
              <a:t>3</a:t>
            </a:r>
            <a:r>
              <a:rPr lang="en-US" sz="1800" b="0" i="0" u="none" strike="noStrike">
                <a:solidFill>
                  <a:srgbClr val="FFFFFF"/>
                </a:solidFill>
                <a:effectLst/>
                <a:latin typeface="Arial" panose="020B0604020202020204" pitchFamily="34" charset="0"/>
              </a:rPr>
              <a:t>) :</a:t>
            </a:r>
          </a:p>
          <a:p>
            <a:pPr rtl="0">
              <a:lnSpc>
                <a:spcPct val="150000"/>
              </a:lnSpc>
              <a:spcBef>
                <a:spcPts val="0"/>
              </a:spcBef>
              <a:spcAft>
                <a:spcPts val="0"/>
              </a:spcAft>
            </a:pPr>
            <a:r>
              <a:rPr lang="en-US">
                <a:solidFill>
                  <a:srgbClr val="FFFFFF"/>
                </a:solidFill>
                <a:latin typeface="Arial" panose="020B0604020202020204" pitchFamily="34" charset="0"/>
              </a:rPr>
              <a:t>- </a:t>
            </a:r>
            <a:r>
              <a:rPr lang="en-US" sz="1600">
                <a:solidFill>
                  <a:srgbClr val="FFFFFF"/>
                </a:solidFill>
                <a:latin typeface="Arial" panose="020B0604020202020204" pitchFamily="34" charset="0"/>
              </a:rPr>
              <a:t>Background of the person</a:t>
            </a:r>
            <a:endParaRPr lang="en-US" sz="1600"/>
          </a:p>
          <a:p>
            <a:pPr rtl="0">
              <a:lnSpc>
                <a:spcPct val="150000"/>
              </a:lnSpc>
              <a:spcBef>
                <a:spcPts val="0"/>
              </a:spcBef>
              <a:spcAft>
                <a:spcPts val="0"/>
              </a:spcAft>
            </a:pPr>
            <a:r>
              <a:rPr lang="en-US" b="0" i="0" u="none" strike="noStrike">
                <a:solidFill>
                  <a:srgbClr val="FFFFFF"/>
                </a:solidFill>
                <a:effectLst/>
                <a:latin typeface="Arial" panose="020B0604020202020204" pitchFamily="34" charset="0"/>
              </a:rPr>
              <a:t>   - age</a:t>
            </a:r>
          </a:p>
          <a:p>
            <a:pPr rtl="0" fontAlgn="base">
              <a:lnSpc>
                <a:spcPct val="150000"/>
              </a:lnSpc>
              <a:spcBef>
                <a:spcPts val="0"/>
              </a:spcBef>
              <a:spcAft>
                <a:spcPts val="0"/>
              </a:spcAft>
            </a:pPr>
            <a:r>
              <a:rPr lang="en-US" sz="1600" b="0" i="0" u="none" strike="noStrike">
                <a:solidFill>
                  <a:srgbClr val="FFFFFF"/>
                </a:solidFill>
                <a:effectLst/>
                <a:latin typeface="Arial" panose="020B0604020202020204" pitchFamily="34" charset="0"/>
              </a:rPr>
              <a:t>- Investment  </a:t>
            </a:r>
            <a:r>
              <a:rPr lang="en-US" sz="1600" b="1" i="0" u="none" strike="noStrike">
                <a:solidFill>
                  <a:srgbClr val="FFFFFF"/>
                </a:solidFill>
                <a:effectLst/>
                <a:latin typeface="Arial" panose="020B0604020202020204" pitchFamily="34" charset="0"/>
              </a:rPr>
              <a:t>   </a:t>
            </a:r>
            <a:r>
              <a:rPr lang="en-US" b="1" i="0" u="none" strike="noStrike">
                <a:solidFill>
                  <a:srgbClr val="FFFFFF"/>
                </a:solidFill>
                <a:effectLst/>
                <a:latin typeface="Arial" panose="020B0604020202020204" pitchFamily="34" charset="0"/>
              </a:rPr>
              <a:t> </a:t>
            </a:r>
            <a:endParaRPr lang="en-US" sz="1800" b="0" i="0" u="none" strike="noStrike">
              <a:solidFill>
                <a:srgbClr val="303030"/>
              </a:solidFill>
              <a:effectLst/>
              <a:latin typeface="Arial" panose="020B0604020202020204" pitchFamily="34" charset="0"/>
            </a:endParaRPr>
          </a:p>
          <a:p>
            <a:pPr lvl="1" fontAlgn="base">
              <a:lnSpc>
                <a:spcPct val="150000"/>
              </a:lnSpc>
            </a:pPr>
            <a:r>
              <a:rPr lang="en-US" b="0" i="0" u="none" strike="noStrike">
                <a:solidFill>
                  <a:srgbClr val="FFFFFF"/>
                </a:solidFill>
                <a:effectLst/>
                <a:latin typeface="Arial" panose="020B0604020202020204" pitchFamily="34" charset="0"/>
              </a:rPr>
              <a:t>   - </a:t>
            </a:r>
            <a:r>
              <a:rPr lang="en-US" b="0" i="0" u="none" strike="noStrike" err="1">
                <a:solidFill>
                  <a:srgbClr val="FFFFFF"/>
                </a:solidFill>
                <a:effectLst/>
                <a:latin typeface="Arial" panose="020B0604020202020204" pitchFamily="34" charset="0"/>
              </a:rPr>
              <a:t>Capital_income</a:t>
            </a:r>
            <a:endParaRPr lang="en-US" b="0" i="0" u="none" strike="noStrike">
              <a:solidFill>
                <a:srgbClr val="FFFFFF"/>
              </a:solidFill>
              <a:effectLst/>
              <a:latin typeface="Arial" panose="020B0604020202020204" pitchFamily="34" charset="0"/>
            </a:endParaRPr>
          </a:p>
          <a:p>
            <a:pPr rtl="0" fontAlgn="base">
              <a:lnSpc>
                <a:spcPct val="150000"/>
              </a:lnSpc>
              <a:spcBef>
                <a:spcPts val="0"/>
              </a:spcBef>
              <a:spcAft>
                <a:spcPts val="0"/>
              </a:spcAft>
            </a:pPr>
            <a:r>
              <a:rPr lang="en-US" sz="1600" b="0" i="0" u="none" strike="noStrike">
                <a:solidFill>
                  <a:srgbClr val="FFFFFF"/>
                </a:solidFill>
                <a:effectLst/>
                <a:latin typeface="Arial" panose="020B0604020202020204" pitchFamily="34" charset="0"/>
              </a:rPr>
              <a:t>- Work duration</a:t>
            </a:r>
            <a:endParaRPr lang="en-US" sz="1800" b="0" i="0" u="none" strike="noStrike">
              <a:solidFill>
                <a:srgbClr val="303030"/>
              </a:solidFill>
              <a:effectLst/>
              <a:latin typeface="Arial" panose="020B0604020202020204" pitchFamily="34" charset="0"/>
            </a:endParaRPr>
          </a:p>
          <a:p>
            <a:pPr rtl="0" fontAlgn="base">
              <a:lnSpc>
                <a:spcPct val="150000"/>
              </a:lnSpc>
              <a:spcBef>
                <a:spcPts val="0"/>
              </a:spcBef>
              <a:spcAft>
                <a:spcPts val="0"/>
              </a:spcAft>
            </a:pPr>
            <a:r>
              <a:rPr lang="en-US" b="0" i="0" u="none" strike="noStrike">
                <a:solidFill>
                  <a:srgbClr val="FFFFFF"/>
                </a:solidFill>
                <a:effectLst/>
                <a:latin typeface="Arial" panose="020B0604020202020204" pitchFamily="34" charset="0"/>
              </a:rPr>
              <a:t>   - Hour per week</a:t>
            </a:r>
          </a:p>
        </p:txBody>
      </p:sp>
      <p:sp>
        <p:nvSpPr>
          <p:cNvPr id="7" name="TextBox 6">
            <a:extLst>
              <a:ext uri="{FF2B5EF4-FFF2-40B4-BE49-F238E27FC236}">
                <a16:creationId xmlns:a16="http://schemas.microsoft.com/office/drawing/2014/main" id="{0447AA67-A080-85D5-C306-0B19EC0D0A43}"/>
              </a:ext>
            </a:extLst>
          </p:cNvPr>
          <p:cNvSpPr txBox="1"/>
          <p:nvPr/>
        </p:nvSpPr>
        <p:spPr>
          <a:xfrm>
            <a:off x="4344114" y="1282485"/>
            <a:ext cx="4572000" cy="3395738"/>
          </a:xfrm>
          <a:prstGeom prst="rect">
            <a:avLst/>
          </a:prstGeom>
          <a:noFill/>
        </p:spPr>
        <p:txBody>
          <a:bodyPr wrap="square">
            <a:spAutoFit/>
          </a:bodyPr>
          <a:lstStyle/>
          <a:p>
            <a:pPr rtl="0">
              <a:spcBef>
                <a:spcPts val="0"/>
              </a:spcBef>
              <a:spcAft>
                <a:spcPts val="0"/>
              </a:spcAft>
            </a:pPr>
            <a:r>
              <a:rPr lang="en-US" sz="2000" b="0" i="0" u="none" strike="noStrike">
                <a:solidFill>
                  <a:srgbClr val="FFFFFF"/>
                </a:solidFill>
                <a:effectLst/>
                <a:latin typeface="Arial" panose="020B0604020202020204" pitchFamily="34" charset="0"/>
              </a:rPr>
              <a:t>Categories (</a:t>
            </a:r>
            <a:r>
              <a:rPr lang="en-US" sz="2000">
                <a:solidFill>
                  <a:srgbClr val="FFFFFF"/>
                </a:solidFill>
                <a:latin typeface="Arial" panose="020B0604020202020204" pitchFamily="34" charset="0"/>
              </a:rPr>
              <a:t>6</a:t>
            </a:r>
            <a:r>
              <a:rPr lang="en-US" sz="2000" b="0" i="0" u="none" strike="noStrike">
                <a:solidFill>
                  <a:srgbClr val="FFFFFF"/>
                </a:solidFill>
                <a:effectLst/>
                <a:latin typeface="Arial" panose="020B0604020202020204" pitchFamily="34" charset="0"/>
              </a:rPr>
              <a:t>)</a:t>
            </a:r>
            <a:endParaRPr lang="en-US" b="0">
              <a:effectLst/>
            </a:endParaRPr>
          </a:p>
          <a:p>
            <a:pPr rtl="0" fontAlgn="base">
              <a:lnSpc>
                <a:spcPct val="150000"/>
              </a:lnSpc>
              <a:spcBef>
                <a:spcPts val="0"/>
              </a:spcBef>
              <a:spcAft>
                <a:spcPts val="0"/>
              </a:spcAft>
            </a:pPr>
            <a:r>
              <a:rPr lang="en-US" sz="1800" b="0" i="0" u="none" strike="noStrike">
                <a:solidFill>
                  <a:srgbClr val="FFFFFF"/>
                </a:solidFill>
                <a:effectLst/>
                <a:latin typeface="Arial" panose="020B0604020202020204" pitchFamily="34" charset="0"/>
              </a:rPr>
              <a:t>- </a:t>
            </a:r>
            <a:r>
              <a:rPr lang="en-US" sz="1600" b="0" i="0" u="none" strike="noStrike">
                <a:solidFill>
                  <a:srgbClr val="FFFFFF"/>
                </a:solidFill>
                <a:effectLst/>
                <a:latin typeface="Arial" panose="020B0604020202020204" pitchFamily="34" charset="0"/>
              </a:rPr>
              <a:t>Work</a:t>
            </a:r>
            <a:r>
              <a:rPr lang="en-US" sz="1800" b="0" i="0" u="none" strike="noStrike">
                <a:solidFill>
                  <a:srgbClr val="FFFFFF"/>
                </a:solidFill>
                <a:effectLst/>
                <a:latin typeface="Arial" panose="020B0604020202020204" pitchFamily="34" charset="0"/>
              </a:rPr>
              <a:t>: </a:t>
            </a:r>
            <a:r>
              <a:rPr lang="en-US" sz="1400" b="0" i="0" u="none" strike="noStrike" err="1">
                <a:solidFill>
                  <a:srgbClr val="FFFFFF"/>
                </a:solidFill>
                <a:effectLst/>
                <a:latin typeface="Arial" panose="020B0604020202020204" pitchFamily="34" charset="0"/>
              </a:rPr>
              <a:t>Workclass</a:t>
            </a:r>
            <a:r>
              <a:rPr lang="en-US">
                <a:solidFill>
                  <a:srgbClr val="FFFFFF"/>
                </a:solidFill>
                <a:latin typeface="Arial" panose="020B0604020202020204" pitchFamily="34" charset="0"/>
              </a:rPr>
              <a:t>, </a:t>
            </a:r>
            <a:r>
              <a:rPr lang="en-US" sz="1400" b="0" i="0" u="none" strike="noStrike">
                <a:solidFill>
                  <a:srgbClr val="FFFFFF"/>
                </a:solidFill>
                <a:effectLst/>
                <a:latin typeface="Arial" panose="020B0604020202020204" pitchFamily="34" charset="0"/>
              </a:rPr>
              <a:t>occupation</a:t>
            </a:r>
          </a:p>
          <a:p>
            <a:pPr rtl="0" fontAlgn="base">
              <a:lnSpc>
                <a:spcPct val="150000"/>
              </a:lnSpc>
              <a:spcBef>
                <a:spcPts val="0"/>
              </a:spcBef>
              <a:spcAft>
                <a:spcPts val="0"/>
              </a:spcAft>
            </a:pPr>
            <a:r>
              <a:rPr lang="en-US" sz="1800" b="0" i="0" u="none" strike="noStrike">
                <a:solidFill>
                  <a:srgbClr val="FFFFFF"/>
                </a:solidFill>
                <a:effectLst/>
                <a:latin typeface="Arial" panose="020B0604020202020204" pitchFamily="34" charset="0"/>
              </a:rPr>
              <a:t>- </a:t>
            </a:r>
            <a:r>
              <a:rPr lang="en-US" sz="1800" b="0" i="0" u="none" strike="noStrike" err="1">
                <a:solidFill>
                  <a:srgbClr val="FFFFFF"/>
                </a:solidFill>
                <a:effectLst/>
                <a:latin typeface="Arial" panose="020B0604020202020204" pitchFamily="34" charset="0"/>
              </a:rPr>
              <a:t>Education:</a:t>
            </a:r>
            <a:r>
              <a:rPr lang="en-US" sz="1400" b="0" i="0" u="none" strike="noStrike" err="1">
                <a:solidFill>
                  <a:srgbClr val="FFFFFF"/>
                </a:solidFill>
                <a:effectLst/>
                <a:latin typeface="Arial" panose="020B0604020202020204" pitchFamily="34" charset="0"/>
              </a:rPr>
              <a:t>Education</a:t>
            </a:r>
            <a:endParaRPr lang="en-US" sz="1400" b="0" i="0" u="none" strike="noStrike">
              <a:solidFill>
                <a:srgbClr val="FFFFFF"/>
              </a:solidFill>
              <a:effectLst/>
              <a:latin typeface="Arial" panose="020B0604020202020204" pitchFamily="34" charset="0"/>
            </a:endParaRPr>
          </a:p>
          <a:p>
            <a:pPr rtl="0" fontAlgn="base">
              <a:lnSpc>
                <a:spcPct val="150000"/>
              </a:lnSpc>
              <a:spcBef>
                <a:spcPts val="0"/>
              </a:spcBef>
              <a:spcAft>
                <a:spcPts val="0"/>
              </a:spcAft>
            </a:pPr>
            <a:r>
              <a:rPr lang="en-US" sz="1800" b="0" i="0" u="none" strike="noStrike">
                <a:solidFill>
                  <a:srgbClr val="FFFFFF"/>
                </a:solidFill>
                <a:effectLst/>
                <a:latin typeface="Arial" panose="020B0604020202020204" pitchFamily="34" charset="0"/>
              </a:rPr>
              <a:t>- </a:t>
            </a:r>
            <a:r>
              <a:rPr lang="en-US" sz="1600" b="0" i="0" u="none" strike="noStrike">
                <a:solidFill>
                  <a:srgbClr val="FFFFFF"/>
                </a:solidFill>
                <a:effectLst/>
                <a:latin typeface="Arial" panose="020B0604020202020204" pitchFamily="34" charset="0"/>
              </a:rPr>
              <a:t>Background:</a:t>
            </a:r>
            <a:endParaRPr lang="en-US" sz="1600" b="0" i="0" u="none" strike="noStrike">
              <a:solidFill>
                <a:srgbClr val="303030"/>
              </a:solidFill>
              <a:effectLst/>
              <a:latin typeface="Arial" panose="020B0604020202020204" pitchFamily="34" charset="0"/>
            </a:endParaRPr>
          </a:p>
          <a:p>
            <a:pPr rtl="0" fontAlgn="base">
              <a:lnSpc>
                <a:spcPct val="150000"/>
              </a:lnSpc>
              <a:spcBef>
                <a:spcPts val="0"/>
              </a:spcBef>
              <a:spcAft>
                <a:spcPts val="0"/>
              </a:spcAft>
            </a:pPr>
            <a:r>
              <a:rPr lang="en-US" sz="1400" b="0" i="0" u="none" strike="noStrike">
                <a:solidFill>
                  <a:srgbClr val="FFFFFF"/>
                </a:solidFill>
                <a:effectLst/>
                <a:latin typeface="Arial" panose="020B0604020202020204" pitchFamily="34" charset="0"/>
              </a:rPr>
              <a:t>   - race   </a:t>
            </a:r>
          </a:p>
          <a:p>
            <a:pPr rtl="0" fontAlgn="base">
              <a:lnSpc>
                <a:spcPct val="150000"/>
              </a:lnSpc>
              <a:spcBef>
                <a:spcPts val="0"/>
              </a:spcBef>
              <a:spcAft>
                <a:spcPts val="0"/>
              </a:spcAft>
            </a:pPr>
            <a:r>
              <a:rPr lang="en-US">
                <a:solidFill>
                  <a:srgbClr val="FFFFFF"/>
                </a:solidFill>
                <a:latin typeface="Arial" panose="020B0604020202020204" pitchFamily="34" charset="0"/>
              </a:rPr>
              <a:t>   - </a:t>
            </a:r>
            <a:r>
              <a:rPr lang="en-US" sz="1400" b="0" i="0" u="none" strike="noStrike">
                <a:solidFill>
                  <a:srgbClr val="FFFFFF"/>
                </a:solidFill>
                <a:effectLst/>
                <a:latin typeface="Arial" panose="020B0604020202020204" pitchFamily="34" charset="0"/>
              </a:rPr>
              <a:t>sex</a:t>
            </a:r>
          </a:p>
          <a:p>
            <a:pPr rtl="0" fontAlgn="base">
              <a:lnSpc>
                <a:spcPct val="150000"/>
              </a:lnSpc>
              <a:spcBef>
                <a:spcPts val="0"/>
              </a:spcBef>
              <a:spcAft>
                <a:spcPts val="0"/>
              </a:spcAft>
            </a:pPr>
            <a:r>
              <a:rPr lang="en-US" sz="1800" b="0" i="0" u="none" strike="noStrike">
                <a:solidFill>
                  <a:srgbClr val="FFFFFF"/>
                </a:solidFill>
                <a:effectLst/>
                <a:latin typeface="Arial" panose="020B0604020202020204" pitchFamily="34" charset="0"/>
              </a:rPr>
              <a:t>- </a:t>
            </a:r>
            <a:r>
              <a:rPr lang="en-US" sz="1600" b="0" i="0" u="none" strike="noStrike">
                <a:solidFill>
                  <a:srgbClr val="FFFFFF"/>
                </a:solidFill>
                <a:effectLst/>
                <a:latin typeface="Arial" panose="020B0604020202020204" pitchFamily="34" charset="0"/>
              </a:rPr>
              <a:t>Marital</a:t>
            </a:r>
            <a:endParaRPr lang="en-US" sz="1600" b="0" i="0" u="none" strike="noStrike">
              <a:solidFill>
                <a:srgbClr val="303030"/>
              </a:solidFill>
              <a:effectLst/>
              <a:latin typeface="Arial" panose="020B0604020202020204" pitchFamily="34" charset="0"/>
            </a:endParaRPr>
          </a:p>
          <a:p>
            <a:pPr rtl="0" fontAlgn="base">
              <a:lnSpc>
                <a:spcPct val="150000"/>
              </a:lnSpc>
              <a:spcBef>
                <a:spcPts val="0"/>
              </a:spcBef>
              <a:spcAft>
                <a:spcPts val="0"/>
              </a:spcAft>
            </a:pPr>
            <a:r>
              <a:rPr lang="en-US" sz="1400" b="0" i="0" u="none" strike="noStrike">
                <a:solidFill>
                  <a:srgbClr val="FFFFFF"/>
                </a:solidFill>
                <a:effectLst/>
                <a:latin typeface="Arial" panose="020B0604020202020204" pitchFamily="34" charset="0"/>
              </a:rPr>
              <a:t>   - </a:t>
            </a:r>
            <a:r>
              <a:rPr lang="en-US" sz="1400" b="0" i="0" u="none" strike="noStrike" err="1">
                <a:solidFill>
                  <a:srgbClr val="FFFFFF"/>
                </a:solidFill>
                <a:effectLst/>
                <a:latin typeface="Arial" panose="020B0604020202020204" pitchFamily="34" charset="0"/>
              </a:rPr>
              <a:t>Marital_status</a:t>
            </a:r>
            <a:endParaRPr lang="en-US" sz="1400" b="0" i="0" u="none" strike="noStrike">
              <a:solidFill>
                <a:srgbClr val="FFFFFF"/>
              </a:solidFill>
              <a:effectLst/>
              <a:latin typeface="Arial" panose="020B0604020202020204" pitchFamily="34" charset="0"/>
            </a:endParaRPr>
          </a:p>
          <a:p>
            <a:pPr rtl="0" fontAlgn="base">
              <a:lnSpc>
                <a:spcPct val="150000"/>
              </a:lnSpc>
              <a:spcBef>
                <a:spcPts val="0"/>
              </a:spcBef>
              <a:spcAft>
                <a:spcPts val="0"/>
              </a:spcAft>
            </a:pPr>
            <a:r>
              <a:rPr lang="en-US" sz="1800" b="0" i="0" u="none" strike="noStrike">
                <a:solidFill>
                  <a:srgbClr val="FFFFFF"/>
                </a:solidFill>
                <a:effectLst/>
                <a:latin typeface="Arial" panose="020B0604020202020204" pitchFamily="34" charset="0"/>
              </a:rPr>
              <a:t>- </a:t>
            </a:r>
            <a:r>
              <a:rPr lang="en-US" sz="1600" b="0" i="0" u="none" strike="noStrike">
                <a:solidFill>
                  <a:srgbClr val="FFFFFF"/>
                </a:solidFill>
                <a:effectLst/>
                <a:latin typeface="Arial" panose="020B0604020202020204" pitchFamily="34" charset="0"/>
              </a:rPr>
              <a:t>Income: Y</a:t>
            </a:r>
            <a:endParaRPr lang="en-US" sz="1400" b="0" i="0" u="none" strike="noStrike">
              <a:solidFill>
                <a:srgbClr val="FFFFFF"/>
              </a:solidFill>
              <a:effectLst/>
              <a:latin typeface="Arial" panose="020B0604020202020204" pitchFamily="34" charset="0"/>
            </a:endParaRPr>
          </a:p>
        </p:txBody>
      </p:sp>
      <p:sp>
        <p:nvSpPr>
          <p:cNvPr id="8" name="Google Shape;58;g10516931401_0_25">
            <a:extLst>
              <a:ext uri="{FF2B5EF4-FFF2-40B4-BE49-F238E27FC236}">
                <a16:creationId xmlns:a16="http://schemas.microsoft.com/office/drawing/2014/main" id="{60F33C53-9BB5-8A20-FE6C-DC8F1EBC42D0}"/>
              </a:ext>
            </a:extLst>
          </p:cNvPr>
          <p:cNvSpPr txBox="1">
            <a:spLocks noGrp="1"/>
          </p:cNvSpPr>
          <p:nvPr>
            <p:ph type="title"/>
          </p:nvPr>
        </p:nvSpPr>
        <p:spPr>
          <a:xfrm>
            <a:off x="302214" y="318285"/>
            <a:ext cx="6327900" cy="964200"/>
          </a:xfrm>
          <a:prstGeom prst="rect">
            <a:avLst/>
          </a:prstGeom>
          <a:noFill/>
          <a:ln>
            <a:noFill/>
          </a:ln>
        </p:spPr>
        <p:txBody>
          <a:bodyPr spcFirstLastPara="1" wrap="square" lIns="91425" tIns="45700" rIns="91425" bIns="45700" anchor="t" anchorCtr="0">
            <a:noAutofit/>
          </a:bodyPr>
          <a:lstStyle/>
          <a:p>
            <a:r>
              <a:rPr lang="en-US" sz="2500"/>
              <a:t>EDA</a:t>
            </a:r>
            <a:r>
              <a:rPr lang="en-US" sz="2500" b="1"/>
              <a:t> </a:t>
            </a:r>
            <a:r>
              <a:rPr lang="en-US" sz="2500" b="1">
                <a:latin typeface="Arial"/>
                <a:ea typeface="Arial"/>
                <a:cs typeface="Arial"/>
                <a:sym typeface="Arial"/>
              </a:rPr>
              <a:t>- Summary</a:t>
            </a:r>
            <a:endParaRPr lang="en-US"/>
          </a:p>
          <a:p>
            <a:pPr marL="0" lvl="0" indent="0" rtl="0">
              <a:lnSpc>
                <a:spcPct val="85000"/>
              </a:lnSpc>
              <a:spcBef>
                <a:spcPts val="800"/>
              </a:spcBef>
              <a:spcAft>
                <a:spcPts val="0"/>
              </a:spcAft>
              <a:buNone/>
            </a:pPr>
            <a:r>
              <a:rPr lang="en-US" sz="2100">
                <a:latin typeface="Arial"/>
                <a:ea typeface="Arial"/>
                <a:cs typeface="Arial"/>
                <a:sym typeface="Arial"/>
              </a:rPr>
              <a:t>Logical Groupings of Attributes</a:t>
            </a:r>
            <a:endParaRPr lang="en-US" sz="2100">
              <a:latin typeface="Arial"/>
              <a:ea typeface="Arial"/>
              <a:cs typeface="Arial"/>
            </a:endParaRPr>
          </a:p>
        </p:txBody>
      </p:sp>
    </p:spTree>
    <p:extLst>
      <p:ext uri="{BB962C8B-B14F-4D97-AF65-F5344CB8AC3E}">
        <p14:creationId xmlns:p14="http://schemas.microsoft.com/office/powerpoint/2010/main" val="2055016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7765-4193-6945-33FD-F235DDD4C14C}"/>
              </a:ext>
            </a:extLst>
          </p:cNvPr>
          <p:cNvSpPr>
            <a:spLocks noGrp="1"/>
          </p:cNvSpPr>
          <p:nvPr>
            <p:ph type="title"/>
          </p:nvPr>
        </p:nvSpPr>
        <p:spPr/>
        <p:txBody>
          <a:bodyPr>
            <a:normAutofit fontScale="90000"/>
          </a:bodyPr>
          <a:lstStyle/>
          <a:p>
            <a:r>
              <a:rPr lang="en-US"/>
              <a:t>EDA - Data processing - Unknown</a:t>
            </a:r>
          </a:p>
        </p:txBody>
      </p:sp>
      <p:pic>
        <p:nvPicPr>
          <p:cNvPr id="4" name="Picture 4" descr="Table&#10;&#10;Description automatically generated">
            <a:extLst>
              <a:ext uri="{FF2B5EF4-FFF2-40B4-BE49-F238E27FC236}">
                <a16:creationId xmlns:a16="http://schemas.microsoft.com/office/drawing/2014/main" id="{9BFCB61B-AE49-1205-D741-534269438DE5}"/>
              </a:ext>
            </a:extLst>
          </p:cNvPr>
          <p:cNvPicPr>
            <a:picLocks noChangeAspect="1"/>
          </p:cNvPicPr>
          <p:nvPr/>
        </p:nvPicPr>
        <p:blipFill>
          <a:blip r:embed="rId2"/>
          <a:stretch>
            <a:fillRect/>
          </a:stretch>
        </p:blipFill>
        <p:spPr>
          <a:xfrm>
            <a:off x="315686" y="1151637"/>
            <a:ext cx="2906485" cy="1878655"/>
          </a:xfrm>
          <a:prstGeom prst="rect">
            <a:avLst/>
          </a:prstGeom>
        </p:spPr>
      </p:pic>
      <p:pic>
        <p:nvPicPr>
          <p:cNvPr id="5" name="Picture 5" descr="Table&#10;&#10;Description automatically generated">
            <a:extLst>
              <a:ext uri="{FF2B5EF4-FFF2-40B4-BE49-F238E27FC236}">
                <a16:creationId xmlns:a16="http://schemas.microsoft.com/office/drawing/2014/main" id="{50A17023-89CB-570B-D036-A46299332805}"/>
              </a:ext>
            </a:extLst>
          </p:cNvPr>
          <p:cNvPicPr>
            <a:picLocks noChangeAspect="1"/>
          </p:cNvPicPr>
          <p:nvPr/>
        </p:nvPicPr>
        <p:blipFill>
          <a:blip r:embed="rId3"/>
          <a:stretch>
            <a:fillRect/>
          </a:stretch>
        </p:blipFill>
        <p:spPr>
          <a:xfrm>
            <a:off x="5268685" y="1147077"/>
            <a:ext cx="2906486" cy="1878704"/>
          </a:xfrm>
          <a:prstGeom prst="rect">
            <a:avLst/>
          </a:prstGeom>
        </p:spPr>
      </p:pic>
      <p:pic>
        <p:nvPicPr>
          <p:cNvPr id="6" name="Picture 6" descr="Table&#10;&#10;Description automatically generated">
            <a:extLst>
              <a:ext uri="{FF2B5EF4-FFF2-40B4-BE49-F238E27FC236}">
                <a16:creationId xmlns:a16="http://schemas.microsoft.com/office/drawing/2014/main" id="{E322355F-52BB-D2DB-18BC-6EF2C357A170}"/>
              </a:ext>
            </a:extLst>
          </p:cNvPr>
          <p:cNvPicPr>
            <a:picLocks noChangeAspect="1"/>
          </p:cNvPicPr>
          <p:nvPr/>
        </p:nvPicPr>
        <p:blipFill>
          <a:blip r:embed="rId4"/>
          <a:stretch>
            <a:fillRect/>
          </a:stretch>
        </p:blipFill>
        <p:spPr>
          <a:xfrm>
            <a:off x="5268686" y="3108894"/>
            <a:ext cx="2906485" cy="1973713"/>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B57546E6-FC78-4BE7-8F1F-36974DAB7448}"/>
              </a:ext>
            </a:extLst>
          </p:cNvPr>
          <p:cNvPicPr>
            <a:picLocks noChangeAspect="1"/>
          </p:cNvPicPr>
          <p:nvPr/>
        </p:nvPicPr>
        <p:blipFill>
          <a:blip r:embed="rId5"/>
          <a:stretch>
            <a:fillRect/>
          </a:stretch>
        </p:blipFill>
        <p:spPr>
          <a:xfrm>
            <a:off x="315686" y="3254799"/>
            <a:ext cx="2906485" cy="1545830"/>
          </a:xfrm>
          <a:prstGeom prst="rect">
            <a:avLst/>
          </a:prstGeom>
        </p:spPr>
      </p:pic>
      <p:cxnSp>
        <p:nvCxnSpPr>
          <p:cNvPr id="8" name="Google Shape;72;p7">
            <a:extLst>
              <a:ext uri="{FF2B5EF4-FFF2-40B4-BE49-F238E27FC236}">
                <a16:creationId xmlns:a16="http://schemas.microsoft.com/office/drawing/2014/main" id="{4DE13589-0002-679B-4FA7-0BA9ADA478BA}"/>
              </a:ext>
            </a:extLst>
          </p:cNvPr>
          <p:cNvCxnSpPr>
            <a:cxnSpLocks/>
          </p:cNvCxnSpPr>
          <p:nvPr/>
        </p:nvCxnSpPr>
        <p:spPr>
          <a:xfrm flipH="1" flipV="1">
            <a:off x="3309167" y="1741728"/>
            <a:ext cx="375216" cy="399986"/>
          </a:xfrm>
          <a:prstGeom prst="straightConnector1">
            <a:avLst/>
          </a:prstGeom>
          <a:noFill/>
          <a:ln w="9525" cap="flat" cmpd="sng">
            <a:solidFill>
              <a:srgbClr val="FF0000"/>
            </a:solidFill>
            <a:prstDash val="solid"/>
            <a:round/>
            <a:headEnd type="none" w="med" len="med"/>
            <a:tailEnd type="triangle" w="med" len="med"/>
          </a:ln>
        </p:spPr>
      </p:cxnSp>
      <p:cxnSp>
        <p:nvCxnSpPr>
          <p:cNvPr id="10" name="Google Shape;72;p7">
            <a:extLst>
              <a:ext uri="{FF2B5EF4-FFF2-40B4-BE49-F238E27FC236}">
                <a16:creationId xmlns:a16="http://schemas.microsoft.com/office/drawing/2014/main" id="{7D50D946-2212-5844-E24C-8F25EC9B10B7}"/>
              </a:ext>
            </a:extLst>
          </p:cNvPr>
          <p:cNvCxnSpPr/>
          <p:nvPr/>
        </p:nvCxnSpPr>
        <p:spPr>
          <a:xfrm flipV="1">
            <a:off x="4824058" y="1699211"/>
            <a:ext cx="295014" cy="403674"/>
          </a:xfrm>
          <a:prstGeom prst="straightConnector1">
            <a:avLst/>
          </a:prstGeom>
          <a:noFill/>
          <a:ln w="9525" cap="flat" cmpd="sng">
            <a:solidFill>
              <a:srgbClr val="FF0000"/>
            </a:solidFill>
            <a:prstDash val="solid"/>
            <a:round/>
            <a:headEnd type="none" w="med" len="med"/>
            <a:tailEnd type="triangle" w="med" len="med"/>
          </a:ln>
        </p:spPr>
      </p:cxnSp>
      <p:cxnSp>
        <p:nvCxnSpPr>
          <p:cNvPr id="12" name="Google Shape;72;p7">
            <a:extLst>
              <a:ext uri="{FF2B5EF4-FFF2-40B4-BE49-F238E27FC236}">
                <a16:creationId xmlns:a16="http://schemas.microsoft.com/office/drawing/2014/main" id="{631B30DD-6985-816C-CD4A-01949C32CF60}"/>
              </a:ext>
            </a:extLst>
          </p:cNvPr>
          <p:cNvCxnSpPr>
            <a:cxnSpLocks/>
          </p:cNvCxnSpPr>
          <p:nvPr/>
        </p:nvCxnSpPr>
        <p:spPr>
          <a:xfrm flipH="1" flipV="1">
            <a:off x="3318238" y="3828157"/>
            <a:ext cx="221002" cy="399986"/>
          </a:xfrm>
          <a:prstGeom prst="straightConnector1">
            <a:avLst/>
          </a:prstGeom>
          <a:noFill/>
          <a:ln w="9525" cap="flat" cmpd="sng">
            <a:solidFill>
              <a:srgbClr val="FF0000"/>
            </a:solidFill>
            <a:prstDash val="solid"/>
            <a:round/>
            <a:headEnd type="none" w="med" len="med"/>
            <a:tailEnd type="triangle" w="med" len="med"/>
          </a:ln>
        </p:spPr>
      </p:cxnSp>
      <p:cxnSp>
        <p:nvCxnSpPr>
          <p:cNvPr id="14" name="Google Shape;72;p7">
            <a:extLst>
              <a:ext uri="{FF2B5EF4-FFF2-40B4-BE49-F238E27FC236}">
                <a16:creationId xmlns:a16="http://schemas.microsoft.com/office/drawing/2014/main" id="{924DA9C9-6ADD-A73C-8484-B20F73BE2B29}"/>
              </a:ext>
            </a:extLst>
          </p:cNvPr>
          <p:cNvCxnSpPr/>
          <p:nvPr/>
        </p:nvCxnSpPr>
        <p:spPr>
          <a:xfrm rot="10800000" flipH="1">
            <a:off x="4905701" y="3821928"/>
            <a:ext cx="204300" cy="458100"/>
          </a:xfrm>
          <a:prstGeom prst="straightConnector1">
            <a:avLst/>
          </a:prstGeom>
          <a:noFill/>
          <a:ln w="9525" cap="flat" cmpd="sng">
            <a:solidFill>
              <a:srgbClr val="FF0000"/>
            </a:solidFill>
            <a:prstDash val="solid"/>
            <a:round/>
            <a:headEnd type="none" w="med" len="med"/>
            <a:tailEnd type="triangle" w="med" len="med"/>
          </a:ln>
        </p:spPr>
      </p:cxnSp>
      <p:sp>
        <p:nvSpPr>
          <p:cNvPr id="18" name="Google Shape;73;p7">
            <a:extLst>
              <a:ext uri="{FF2B5EF4-FFF2-40B4-BE49-F238E27FC236}">
                <a16:creationId xmlns:a16="http://schemas.microsoft.com/office/drawing/2014/main" id="{CF62E900-9BDA-113A-5D63-FF8117F76CB5}"/>
              </a:ext>
            </a:extLst>
          </p:cNvPr>
          <p:cNvSpPr txBox="1"/>
          <p:nvPr/>
        </p:nvSpPr>
        <p:spPr>
          <a:xfrm>
            <a:off x="3849557" y="1940841"/>
            <a:ext cx="173654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tx1"/>
                </a:solidFill>
              </a:rPr>
              <a:t>Before</a:t>
            </a:r>
          </a:p>
        </p:txBody>
      </p:sp>
      <p:sp>
        <p:nvSpPr>
          <p:cNvPr id="20" name="Google Shape;73;p7">
            <a:extLst>
              <a:ext uri="{FF2B5EF4-FFF2-40B4-BE49-F238E27FC236}">
                <a16:creationId xmlns:a16="http://schemas.microsoft.com/office/drawing/2014/main" id="{0CA530B9-0A4B-2902-BD1A-DCB702E9C5A9}"/>
              </a:ext>
            </a:extLst>
          </p:cNvPr>
          <p:cNvSpPr txBox="1"/>
          <p:nvPr/>
        </p:nvSpPr>
        <p:spPr>
          <a:xfrm>
            <a:off x="3913055" y="4090769"/>
            <a:ext cx="1890754"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tx1"/>
                </a:solidFill>
              </a:rPr>
              <a:t>Now</a:t>
            </a:r>
          </a:p>
        </p:txBody>
      </p:sp>
    </p:spTree>
    <p:extLst>
      <p:ext uri="{BB962C8B-B14F-4D97-AF65-F5344CB8AC3E}">
        <p14:creationId xmlns:p14="http://schemas.microsoft.com/office/powerpoint/2010/main" val="2011367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5C8E7-259F-D1AF-65BA-89FE302E3916}"/>
              </a:ext>
            </a:extLst>
          </p:cNvPr>
          <p:cNvSpPr>
            <a:spLocks noGrp="1"/>
          </p:cNvSpPr>
          <p:nvPr>
            <p:ph type="title"/>
          </p:nvPr>
        </p:nvSpPr>
        <p:spPr/>
        <p:txBody>
          <a:bodyPr>
            <a:normAutofit fontScale="90000"/>
          </a:bodyPr>
          <a:lstStyle/>
          <a:p>
            <a:r>
              <a:rPr lang="en-US"/>
              <a:t>EDA - Data Processing - Education</a:t>
            </a:r>
          </a:p>
        </p:txBody>
      </p:sp>
      <p:pic>
        <p:nvPicPr>
          <p:cNvPr id="4" name="Picture 4" descr="Table&#10;&#10;Description automatically generated">
            <a:extLst>
              <a:ext uri="{FF2B5EF4-FFF2-40B4-BE49-F238E27FC236}">
                <a16:creationId xmlns:a16="http://schemas.microsoft.com/office/drawing/2014/main" id="{07015D94-2E84-D75E-BE97-23E3CCCE0E48}"/>
              </a:ext>
            </a:extLst>
          </p:cNvPr>
          <p:cNvPicPr>
            <a:picLocks noChangeAspect="1"/>
          </p:cNvPicPr>
          <p:nvPr/>
        </p:nvPicPr>
        <p:blipFill>
          <a:blip r:embed="rId2"/>
          <a:stretch>
            <a:fillRect/>
          </a:stretch>
        </p:blipFill>
        <p:spPr>
          <a:xfrm>
            <a:off x="5350328" y="1153504"/>
            <a:ext cx="3260271" cy="2945351"/>
          </a:xfrm>
          <a:prstGeom prst="rect">
            <a:avLst/>
          </a:prstGeom>
        </p:spPr>
      </p:pic>
      <p:pic>
        <p:nvPicPr>
          <p:cNvPr id="5" name="Picture 5" descr="Text&#10;&#10;Description automatically generated">
            <a:extLst>
              <a:ext uri="{FF2B5EF4-FFF2-40B4-BE49-F238E27FC236}">
                <a16:creationId xmlns:a16="http://schemas.microsoft.com/office/drawing/2014/main" id="{48844CF2-6F42-B28C-A0C8-C2E15D3EE5FF}"/>
              </a:ext>
            </a:extLst>
          </p:cNvPr>
          <p:cNvPicPr>
            <a:picLocks noChangeAspect="1"/>
          </p:cNvPicPr>
          <p:nvPr/>
        </p:nvPicPr>
        <p:blipFill>
          <a:blip r:embed="rId3"/>
          <a:stretch>
            <a:fillRect/>
          </a:stretch>
        </p:blipFill>
        <p:spPr>
          <a:xfrm>
            <a:off x="449716" y="1111704"/>
            <a:ext cx="2257425" cy="1885950"/>
          </a:xfrm>
          <a:prstGeom prst="rect">
            <a:avLst/>
          </a:prstGeom>
        </p:spPr>
      </p:pic>
      <p:pic>
        <p:nvPicPr>
          <p:cNvPr id="6" name="Picture 6" descr="Text&#10;&#10;Description automatically generated">
            <a:extLst>
              <a:ext uri="{FF2B5EF4-FFF2-40B4-BE49-F238E27FC236}">
                <a16:creationId xmlns:a16="http://schemas.microsoft.com/office/drawing/2014/main" id="{8D33FD1D-15E5-C7E7-130E-F6EA62BB47A7}"/>
              </a:ext>
            </a:extLst>
          </p:cNvPr>
          <p:cNvPicPr>
            <a:picLocks noChangeAspect="1"/>
          </p:cNvPicPr>
          <p:nvPr/>
        </p:nvPicPr>
        <p:blipFill>
          <a:blip r:embed="rId4"/>
          <a:stretch>
            <a:fillRect/>
          </a:stretch>
        </p:blipFill>
        <p:spPr>
          <a:xfrm>
            <a:off x="450169" y="2918506"/>
            <a:ext cx="2265589" cy="2073274"/>
          </a:xfrm>
          <a:prstGeom prst="rect">
            <a:avLst/>
          </a:prstGeom>
        </p:spPr>
      </p:pic>
      <p:cxnSp>
        <p:nvCxnSpPr>
          <p:cNvPr id="8" name="Google Shape;72;p7">
            <a:extLst>
              <a:ext uri="{FF2B5EF4-FFF2-40B4-BE49-F238E27FC236}">
                <a16:creationId xmlns:a16="http://schemas.microsoft.com/office/drawing/2014/main" id="{FF277ADA-542F-0FE5-24B9-E9F980639CCD}"/>
              </a:ext>
            </a:extLst>
          </p:cNvPr>
          <p:cNvCxnSpPr>
            <a:cxnSpLocks/>
          </p:cNvCxnSpPr>
          <p:nvPr/>
        </p:nvCxnSpPr>
        <p:spPr>
          <a:xfrm flipH="1" flipV="1">
            <a:off x="2746738" y="1487728"/>
            <a:ext cx="221002" cy="399986"/>
          </a:xfrm>
          <a:prstGeom prst="straightConnector1">
            <a:avLst/>
          </a:prstGeom>
          <a:noFill/>
          <a:ln w="9525" cap="flat" cmpd="sng">
            <a:solidFill>
              <a:srgbClr val="FF0000"/>
            </a:solidFill>
            <a:prstDash val="solid"/>
            <a:round/>
            <a:headEnd type="none" w="med" len="med"/>
            <a:tailEnd type="triangle" w="med" len="med"/>
          </a:ln>
        </p:spPr>
      </p:cxnSp>
      <p:cxnSp>
        <p:nvCxnSpPr>
          <p:cNvPr id="10" name="Google Shape;72;p7">
            <a:extLst>
              <a:ext uri="{FF2B5EF4-FFF2-40B4-BE49-F238E27FC236}">
                <a16:creationId xmlns:a16="http://schemas.microsoft.com/office/drawing/2014/main" id="{319C6740-4EEB-7E58-31AE-0041063DEA8B}"/>
              </a:ext>
            </a:extLst>
          </p:cNvPr>
          <p:cNvCxnSpPr/>
          <p:nvPr/>
        </p:nvCxnSpPr>
        <p:spPr>
          <a:xfrm rot="10800000" flipH="1">
            <a:off x="5105272" y="2433999"/>
            <a:ext cx="204300" cy="458100"/>
          </a:xfrm>
          <a:prstGeom prst="straightConnector1">
            <a:avLst/>
          </a:prstGeom>
          <a:noFill/>
          <a:ln w="9525" cap="flat" cmpd="sng">
            <a:solidFill>
              <a:srgbClr val="FF0000"/>
            </a:solidFill>
            <a:prstDash val="solid"/>
            <a:round/>
            <a:headEnd type="none" w="med" len="med"/>
            <a:tailEnd type="triangle" w="med" len="med"/>
          </a:ln>
        </p:spPr>
      </p:cxnSp>
      <p:sp>
        <p:nvSpPr>
          <p:cNvPr id="14" name="Google Shape;73;p7">
            <a:extLst>
              <a:ext uri="{FF2B5EF4-FFF2-40B4-BE49-F238E27FC236}">
                <a16:creationId xmlns:a16="http://schemas.microsoft.com/office/drawing/2014/main" id="{09E1B186-FC27-8B8F-1051-C91F97D5F629}"/>
              </a:ext>
            </a:extLst>
          </p:cNvPr>
          <p:cNvSpPr txBox="1"/>
          <p:nvPr/>
        </p:nvSpPr>
        <p:spPr>
          <a:xfrm>
            <a:off x="2706557" y="1949912"/>
            <a:ext cx="173654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tx1"/>
                </a:solidFill>
              </a:rPr>
              <a:t>Before</a:t>
            </a:r>
          </a:p>
        </p:txBody>
      </p:sp>
      <p:sp>
        <p:nvSpPr>
          <p:cNvPr id="15" name="Google Shape;73;p7">
            <a:extLst>
              <a:ext uri="{FF2B5EF4-FFF2-40B4-BE49-F238E27FC236}">
                <a16:creationId xmlns:a16="http://schemas.microsoft.com/office/drawing/2014/main" id="{37E8A1DF-53B5-0B72-8AC3-B0F2BB3AF0BA}"/>
              </a:ext>
            </a:extLst>
          </p:cNvPr>
          <p:cNvSpPr txBox="1"/>
          <p:nvPr/>
        </p:nvSpPr>
        <p:spPr>
          <a:xfrm>
            <a:off x="4656913" y="2829840"/>
            <a:ext cx="1890754"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tx1"/>
                </a:solidFill>
              </a:rPr>
              <a:t>Now</a:t>
            </a:r>
          </a:p>
        </p:txBody>
      </p:sp>
    </p:spTree>
    <p:extLst>
      <p:ext uri="{BB962C8B-B14F-4D97-AF65-F5344CB8AC3E}">
        <p14:creationId xmlns:p14="http://schemas.microsoft.com/office/powerpoint/2010/main" val="301870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AC178-F1CA-6146-83D9-A2BA822A9739}"/>
              </a:ext>
            </a:extLst>
          </p:cNvPr>
          <p:cNvSpPr>
            <a:spLocks noGrp="1"/>
          </p:cNvSpPr>
          <p:nvPr>
            <p:ph type="title"/>
          </p:nvPr>
        </p:nvSpPr>
        <p:spPr/>
        <p:txBody>
          <a:bodyPr>
            <a:normAutofit fontScale="90000"/>
          </a:bodyPr>
          <a:lstStyle/>
          <a:p>
            <a:r>
              <a:rPr lang="en-US"/>
              <a:t>EDA </a:t>
            </a:r>
            <a:r>
              <a:rPr lang="en-US" sz="2800">
                <a:latin typeface="Arial"/>
                <a:ea typeface="Arial"/>
                <a:cs typeface="Arial"/>
                <a:sym typeface="Arial"/>
              </a:rPr>
              <a:t>-</a:t>
            </a:r>
            <a:r>
              <a:rPr lang="en-US" b="1"/>
              <a:t> </a:t>
            </a:r>
            <a:r>
              <a:rPr lang="en-US" sz="2800" b="1">
                <a:latin typeface="Arial"/>
                <a:ea typeface="Arial"/>
                <a:cs typeface="Arial"/>
                <a:sym typeface="Arial"/>
              </a:rPr>
              <a:t>Summary</a:t>
            </a:r>
            <a:endParaRPr lang="en-US"/>
          </a:p>
        </p:txBody>
      </p:sp>
      <p:pic>
        <p:nvPicPr>
          <p:cNvPr id="4" name="Picture 4" descr="Table&#10;&#10;Description automatically generated">
            <a:extLst>
              <a:ext uri="{FF2B5EF4-FFF2-40B4-BE49-F238E27FC236}">
                <a16:creationId xmlns:a16="http://schemas.microsoft.com/office/drawing/2014/main" id="{943694C6-93C2-A8A2-5BEF-28AE37A27BC5}"/>
              </a:ext>
            </a:extLst>
          </p:cNvPr>
          <p:cNvPicPr>
            <a:picLocks noChangeAspect="1"/>
          </p:cNvPicPr>
          <p:nvPr/>
        </p:nvPicPr>
        <p:blipFill>
          <a:blip r:embed="rId2"/>
          <a:stretch>
            <a:fillRect/>
          </a:stretch>
        </p:blipFill>
        <p:spPr>
          <a:xfrm>
            <a:off x="513720" y="1170555"/>
            <a:ext cx="7545760" cy="1163304"/>
          </a:xfrm>
          <a:prstGeom prst="rect">
            <a:avLst/>
          </a:prstGeom>
        </p:spPr>
      </p:pic>
      <p:pic>
        <p:nvPicPr>
          <p:cNvPr id="5" name="Picture 5" descr="Table&#10;&#10;Description automatically generated">
            <a:extLst>
              <a:ext uri="{FF2B5EF4-FFF2-40B4-BE49-F238E27FC236}">
                <a16:creationId xmlns:a16="http://schemas.microsoft.com/office/drawing/2014/main" id="{437C22E1-F0B8-0367-F3B4-80CD7EA6B047}"/>
              </a:ext>
            </a:extLst>
          </p:cNvPr>
          <p:cNvPicPr>
            <a:picLocks noChangeAspect="1"/>
          </p:cNvPicPr>
          <p:nvPr/>
        </p:nvPicPr>
        <p:blipFill>
          <a:blip r:embed="rId3"/>
          <a:stretch>
            <a:fillRect/>
          </a:stretch>
        </p:blipFill>
        <p:spPr>
          <a:xfrm>
            <a:off x="513720" y="2486690"/>
            <a:ext cx="5270392" cy="1951322"/>
          </a:xfrm>
          <a:prstGeom prst="rect">
            <a:avLst/>
          </a:prstGeom>
        </p:spPr>
      </p:pic>
    </p:spTree>
    <p:extLst>
      <p:ext uri="{BB962C8B-B14F-4D97-AF65-F5344CB8AC3E}">
        <p14:creationId xmlns:p14="http://schemas.microsoft.com/office/powerpoint/2010/main" val="3939293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AE9F-8DAE-D870-FC65-36686A6C112F}"/>
              </a:ext>
            </a:extLst>
          </p:cNvPr>
          <p:cNvSpPr>
            <a:spLocks noGrp="1"/>
          </p:cNvSpPr>
          <p:nvPr>
            <p:ph type="title"/>
          </p:nvPr>
        </p:nvSpPr>
        <p:spPr>
          <a:xfrm>
            <a:off x="311700" y="163811"/>
            <a:ext cx="8520600" cy="572700"/>
          </a:xfrm>
        </p:spPr>
        <p:txBody>
          <a:bodyPr>
            <a:normAutofit fontScale="90000"/>
          </a:bodyPr>
          <a:lstStyle/>
          <a:p>
            <a:r>
              <a:rPr lang="en-US" b="1"/>
              <a:t>EDA</a:t>
            </a:r>
            <a:r>
              <a:rPr lang="zh-CN" altLang="en-US" b="1"/>
              <a:t> </a:t>
            </a:r>
            <a:r>
              <a:rPr lang="en-US" altLang="zh-CN" b="1"/>
              <a:t>-</a:t>
            </a:r>
            <a:r>
              <a:rPr lang="zh-CN" altLang="en-US" b="1"/>
              <a:t> </a:t>
            </a:r>
            <a:r>
              <a:rPr lang="en-US" b="1"/>
              <a:t>Univariate Analysis - Numeric</a:t>
            </a:r>
            <a:endParaRPr lang="en-US"/>
          </a:p>
          <a:p>
            <a:endParaRPr lang="en-US"/>
          </a:p>
        </p:txBody>
      </p:sp>
      <p:pic>
        <p:nvPicPr>
          <p:cNvPr id="4" name="Picture 4" descr="Chart, histogram&#10;&#10;Description automatically generated">
            <a:extLst>
              <a:ext uri="{FF2B5EF4-FFF2-40B4-BE49-F238E27FC236}">
                <a16:creationId xmlns:a16="http://schemas.microsoft.com/office/drawing/2014/main" id="{D6C06F2C-8CA4-7DED-D7CF-4797F3FBCA9B}"/>
              </a:ext>
            </a:extLst>
          </p:cNvPr>
          <p:cNvPicPr>
            <a:picLocks noChangeAspect="1"/>
          </p:cNvPicPr>
          <p:nvPr/>
        </p:nvPicPr>
        <p:blipFill>
          <a:blip r:embed="rId2"/>
          <a:stretch>
            <a:fillRect/>
          </a:stretch>
        </p:blipFill>
        <p:spPr>
          <a:xfrm>
            <a:off x="1789014" y="1035979"/>
            <a:ext cx="5841999" cy="3804980"/>
          </a:xfrm>
          <a:prstGeom prst="rect">
            <a:avLst/>
          </a:prstGeom>
        </p:spPr>
      </p:pic>
      <p:sp>
        <p:nvSpPr>
          <p:cNvPr id="6" name="TextBox 5">
            <a:extLst>
              <a:ext uri="{FF2B5EF4-FFF2-40B4-BE49-F238E27FC236}">
                <a16:creationId xmlns:a16="http://schemas.microsoft.com/office/drawing/2014/main" id="{9BB369D8-C9CD-1073-E926-A525AD39B356}"/>
              </a:ext>
            </a:extLst>
          </p:cNvPr>
          <p:cNvSpPr txBox="1"/>
          <p:nvPr/>
        </p:nvSpPr>
        <p:spPr>
          <a:xfrm>
            <a:off x="2286000" y="2417189"/>
            <a:ext cx="4572000" cy="307777"/>
          </a:xfrm>
          <a:prstGeom prst="rect">
            <a:avLst/>
          </a:prstGeom>
          <a:noFill/>
        </p:spPr>
        <p:txBody>
          <a:bodyPr wrap="square">
            <a:spAutoFit/>
          </a:bodyPr>
          <a:lstStyle/>
          <a:p>
            <a:r>
              <a:rPr lang="en-US" b="0">
                <a:effectLst/>
              </a:rPr>
              <a:t> </a:t>
            </a:r>
            <a:endParaRPr lang="en-US"/>
          </a:p>
        </p:txBody>
      </p:sp>
      <p:cxnSp>
        <p:nvCxnSpPr>
          <p:cNvPr id="7" name="Google Shape;72;p7">
            <a:extLst>
              <a:ext uri="{FF2B5EF4-FFF2-40B4-BE49-F238E27FC236}">
                <a16:creationId xmlns:a16="http://schemas.microsoft.com/office/drawing/2014/main" id="{90DB5F0D-FA4C-7F41-98BA-363018DD327F}"/>
              </a:ext>
            </a:extLst>
          </p:cNvPr>
          <p:cNvCxnSpPr/>
          <p:nvPr/>
        </p:nvCxnSpPr>
        <p:spPr>
          <a:xfrm rot="10800000" flipH="1">
            <a:off x="7735986" y="1817142"/>
            <a:ext cx="204300" cy="458100"/>
          </a:xfrm>
          <a:prstGeom prst="straightConnector1">
            <a:avLst/>
          </a:prstGeom>
          <a:noFill/>
          <a:ln w="9525" cap="flat" cmpd="sng">
            <a:solidFill>
              <a:srgbClr val="FF0000"/>
            </a:solidFill>
            <a:prstDash val="solid"/>
            <a:round/>
            <a:headEnd type="none" w="med" len="med"/>
            <a:tailEnd type="triangle" w="med" len="med"/>
          </a:ln>
        </p:spPr>
      </p:cxnSp>
      <p:sp>
        <p:nvSpPr>
          <p:cNvPr id="8" name="Google Shape;73;p7">
            <a:extLst>
              <a:ext uri="{FF2B5EF4-FFF2-40B4-BE49-F238E27FC236}">
                <a16:creationId xmlns:a16="http://schemas.microsoft.com/office/drawing/2014/main" id="{351E46B9-6D61-A13D-D5A1-A10640478974}"/>
              </a:ext>
            </a:extLst>
          </p:cNvPr>
          <p:cNvSpPr txBox="1"/>
          <p:nvPr/>
        </p:nvSpPr>
        <p:spPr>
          <a:xfrm>
            <a:off x="7631858" y="1160698"/>
            <a:ext cx="14604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tx1"/>
                </a:solidFill>
              </a:rPr>
              <a:t>Most people do not invest</a:t>
            </a:r>
            <a:endParaRPr sz="1600">
              <a:solidFill>
                <a:schemeClr val="tx1"/>
              </a:solidFill>
            </a:endParaRPr>
          </a:p>
        </p:txBody>
      </p:sp>
      <p:cxnSp>
        <p:nvCxnSpPr>
          <p:cNvPr id="9" name="Google Shape;72;p7">
            <a:extLst>
              <a:ext uri="{FF2B5EF4-FFF2-40B4-BE49-F238E27FC236}">
                <a16:creationId xmlns:a16="http://schemas.microsoft.com/office/drawing/2014/main" id="{06F0D50D-F56C-D745-6A1A-374FA50871E1}"/>
              </a:ext>
            </a:extLst>
          </p:cNvPr>
          <p:cNvCxnSpPr>
            <a:cxnSpLocks/>
          </p:cNvCxnSpPr>
          <p:nvPr/>
        </p:nvCxnSpPr>
        <p:spPr>
          <a:xfrm flipH="1" flipV="1">
            <a:off x="1367881" y="1641943"/>
            <a:ext cx="221002" cy="399986"/>
          </a:xfrm>
          <a:prstGeom prst="straightConnector1">
            <a:avLst/>
          </a:prstGeom>
          <a:noFill/>
          <a:ln w="9525" cap="flat" cmpd="sng">
            <a:solidFill>
              <a:srgbClr val="FF0000"/>
            </a:solidFill>
            <a:prstDash val="solid"/>
            <a:round/>
            <a:headEnd type="none" w="med" len="med"/>
            <a:tailEnd type="triangle" w="med" len="med"/>
          </a:ln>
        </p:spPr>
      </p:cxnSp>
      <p:sp>
        <p:nvSpPr>
          <p:cNvPr id="11" name="Google Shape;73;p7">
            <a:extLst>
              <a:ext uri="{FF2B5EF4-FFF2-40B4-BE49-F238E27FC236}">
                <a16:creationId xmlns:a16="http://schemas.microsoft.com/office/drawing/2014/main" id="{789D25C7-3E12-1186-4450-E5C4E1F43FB6}"/>
              </a:ext>
            </a:extLst>
          </p:cNvPr>
          <p:cNvSpPr txBox="1"/>
          <p:nvPr/>
        </p:nvSpPr>
        <p:spPr>
          <a:xfrm>
            <a:off x="93986" y="1033698"/>
            <a:ext cx="173654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tx1"/>
                </a:solidFill>
              </a:rPr>
              <a:t>Most people are grown man</a:t>
            </a:r>
            <a:endParaRPr sz="1600">
              <a:solidFill>
                <a:schemeClr val="tx1"/>
              </a:solidFill>
            </a:endParaRPr>
          </a:p>
        </p:txBody>
      </p:sp>
    </p:spTree>
    <p:extLst>
      <p:ext uri="{BB962C8B-B14F-4D97-AF65-F5344CB8AC3E}">
        <p14:creationId xmlns:p14="http://schemas.microsoft.com/office/powerpoint/2010/main" val="465773843"/>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40</Slides>
  <Notes>22</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Simple Dark</vt:lpstr>
      <vt:lpstr>Life Plan Consulting  Group 18   </vt:lpstr>
      <vt:lpstr>Project Framework</vt:lpstr>
      <vt:lpstr>Project Overview</vt:lpstr>
      <vt:lpstr>EDA - initial observation </vt:lpstr>
      <vt:lpstr>EDA - Summary Logical Groupings of Attributes</vt:lpstr>
      <vt:lpstr>EDA - Data processing - Unknown</vt:lpstr>
      <vt:lpstr>EDA - Data Processing - Education</vt:lpstr>
      <vt:lpstr>EDA - Summary</vt:lpstr>
      <vt:lpstr>EDA - Univariate Analysis - Numeric </vt:lpstr>
      <vt:lpstr>EDA - Univariate Analysis - Character</vt:lpstr>
      <vt:lpstr>EDA - Univariate Analysis - Character</vt:lpstr>
      <vt:lpstr>EDA - Univariate Analysis - Data transform</vt:lpstr>
      <vt:lpstr>EDA - Bivariate Analysis – Correlation Matrix</vt:lpstr>
      <vt:lpstr>EDA - Bivariate Analysis – Measure/Measure</vt:lpstr>
      <vt:lpstr>EDA - Bivariate Analysis</vt:lpstr>
      <vt:lpstr>EDA - Chi-squared result</vt:lpstr>
      <vt:lpstr>Modeling</vt:lpstr>
      <vt:lpstr>White People Decision Tree</vt:lpstr>
      <vt:lpstr>PowerPoint Presentation</vt:lpstr>
      <vt:lpstr>Variable importance - White </vt:lpstr>
      <vt:lpstr>PowerPoint Presentation</vt:lpstr>
      <vt:lpstr>PowerPoint Presentation</vt:lpstr>
      <vt:lpstr>Variable importance – Non-white </vt:lpstr>
      <vt:lpstr>Logisitic Regression      </vt:lpstr>
      <vt:lpstr>White Male &lt; 30</vt:lpstr>
      <vt:lpstr>PowerPoint Presentation</vt:lpstr>
      <vt:lpstr>Conclusion </vt:lpstr>
      <vt:lpstr>Conclusion </vt:lpstr>
      <vt:lpstr>Conclusion </vt:lpstr>
      <vt:lpstr>Appendix</vt:lpstr>
      <vt:lpstr>White Male &gt; 50</vt:lpstr>
      <vt:lpstr>White Female &lt; 30</vt:lpstr>
      <vt:lpstr>White Female 30-50</vt:lpstr>
      <vt:lpstr>White Female &gt; 50</vt:lpstr>
      <vt:lpstr>Non- White Male &lt; 30</vt:lpstr>
      <vt:lpstr>PowerPoint Presentation</vt:lpstr>
      <vt:lpstr>PowerPoint Presentation</vt:lpstr>
      <vt:lpstr>PowerPoint Presentation</vt:lpstr>
      <vt:lpstr>Non - White Female 30-50 </vt:lpstr>
      <vt:lpstr>Non - White Female &gt; 50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18 </dc:title>
  <cp:revision>2</cp:revision>
  <dcterms:modified xsi:type="dcterms:W3CDTF">2023-02-16T18:14:07Z</dcterms:modified>
</cp:coreProperties>
</file>